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72" r:id="rId5"/>
    <p:sldId id="273" r:id="rId6"/>
    <p:sldId id="260" r:id="rId7"/>
    <p:sldId id="259" r:id="rId8"/>
    <p:sldId id="274" r:id="rId9"/>
    <p:sldId id="261" r:id="rId10"/>
    <p:sldId id="262" r:id="rId11"/>
    <p:sldId id="275" r:id="rId12"/>
    <p:sldId id="263" r:id="rId13"/>
    <p:sldId id="264" r:id="rId14"/>
    <p:sldId id="276" r:id="rId15"/>
    <p:sldId id="265" r:id="rId16"/>
    <p:sldId id="266" r:id="rId17"/>
    <p:sldId id="277" r:id="rId18"/>
    <p:sldId id="267" r:id="rId19"/>
    <p:sldId id="278" r:id="rId20"/>
    <p:sldId id="268" r:id="rId21"/>
    <p:sldId id="270" r:id="rId22"/>
    <p:sldId id="271" r:id="rId23"/>
    <p:sldId id="280" r:id="rId24"/>
    <p:sldId id="281" r:id="rId25"/>
    <p:sldId id="282" r:id="rId26"/>
    <p:sldId id="283" r:id="rId27"/>
    <p:sldId id="285" r:id="rId28"/>
    <p:sldId id="284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4"/>
    <p:restoredTop sz="94684"/>
  </p:normalViewPr>
  <p:slideViewPr>
    <p:cSldViewPr snapToGrid="0" snapToObjects="1">
      <p:cViewPr varScale="1">
        <p:scale>
          <a:sx n="93" d="100"/>
          <a:sy n="93" d="100"/>
        </p:scale>
        <p:origin x="24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5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2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5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ECB5643-B44B-8246-BD05-B28C2CF96864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6A67E99-23BE-5B4E-BBAA-C37640C6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5starstudent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24DE-153D-C149-9CCD-5ED2628DB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5-Star Students</a:t>
            </a:r>
          </a:p>
        </p:txBody>
      </p:sp>
    </p:spTree>
    <p:extLst>
      <p:ext uri="{BB962C8B-B14F-4D97-AF65-F5344CB8AC3E}">
        <p14:creationId xmlns:p14="http://schemas.microsoft.com/office/powerpoint/2010/main" val="314977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CFEF-467A-0B41-8443-C535260E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974" y="195255"/>
            <a:ext cx="7729728" cy="1188720"/>
          </a:xfrm>
        </p:spPr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5605-C070-F34A-877E-9C826F3E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301"/>
            <a:ext cx="5823674" cy="908287"/>
          </a:xfrm>
        </p:spPr>
        <p:txBody>
          <a:bodyPr>
            <a:normAutofit/>
          </a:bodyPr>
          <a:lstStyle/>
          <a:p>
            <a:r>
              <a:rPr lang="en-US" dirty="0"/>
              <a:t>Record attendance for in-person or online events</a:t>
            </a:r>
          </a:p>
          <a:p>
            <a:r>
              <a:rPr lang="en-US" dirty="0"/>
              <a:t>Use a mobile device, barcode scanner, or take roll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DEDE9-B68E-4B47-8C77-8123A01EE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5" y="2926915"/>
            <a:ext cx="7741259" cy="3665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E208B4-1A36-E141-8AE8-C7333798D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555" y="1563329"/>
            <a:ext cx="2828597" cy="50286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957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1D7C4-C395-D142-9182-23D4601F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23" y="326835"/>
            <a:ext cx="6327550" cy="2726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34A34-A329-C740-BBC2-54B8D208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33" y="4221664"/>
            <a:ext cx="666276" cy="596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F6DB6-292A-6446-8C16-DEC9F6E90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33" y="3410982"/>
            <a:ext cx="668734" cy="65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6B48CE-5743-E140-9602-5B148E9B3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04" y="5100355"/>
            <a:ext cx="750539" cy="710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129C33-B676-944C-A97A-EB13C39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04" y="4221664"/>
            <a:ext cx="747516" cy="727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D9AC3-92BB-DD4E-8EE3-7706ACB2D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04" y="3410982"/>
            <a:ext cx="747516" cy="6595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FE66DF-59C5-3C41-8E6E-EB72AE178DDD}"/>
              </a:ext>
            </a:extLst>
          </p:cNvPr>
          <p:cNvSpPr txBox="1"/>
          <p:nvPr/>
        </p:nvSpPr>
        <p:spPr>
          <a:xfrm>
            <a:off x="1848465" y="3410982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list</a:t>
            </a:r>
            <a:r>
              <a:rPr lang="en-US" dirty="0"/>
              <a:t>: manually select students from the roster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62CD3-7200-A94F-9E17-1F69179DF6DF}"/>
              </a:ext>
            </a:extLst>
          </p:cNvPr>
          <p:cNvSpPr txBox="1"/>
          <p:nvPr/>
        </p:nvSpPr>
        <p:spPr>
          <a:xfrm>
            <a:off x="1848465" y="4221664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names</a:t>
            </a:r>
            <a:r>
              <a:rPr lang="en-US" dirty="0"/>
              <a:t>: manually enter or copy/paste a list of student names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CF497-3A90-6249-B812-0C369BC1CAA9}"/>
              </a:ext>
            </a:extLst>
          </p:cNvPr>
          <p:cNvSpPr txBox="1"/>
          <p:nvPr/>
        </p:nvSpPr>
        <p:spPr>
          <a:xfrm>
            <a:off x="1848465" y="5100355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IDs</a:t>
            </a:r>
            <a:r>
              <a:rPr lang="en-US" dirty="0"/>
              <a:t>: manually enter or copy/paste a list of student 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6E49D3-5341-CC49-9314-93931D66841B}"/>
              </a:ext>
            </a:extLst>
          </p:cNvPr>
          <p:cNvSpPr txBox="1"/>
          <p:nvPr/>
        </p:nvSpPr>
        <p:spPr>
          <a:xfrm>
            <a:off x="7025148" y="3410981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 from file</a:t>
            </a:r>
            <a:r>
              <a:rPr lang="en-US" dirty="0"/>
              <a:t>: upload an excel or csv file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E0B3AD-5C95-864E-99D4-F924A7156A79}"/>
              </a:ext>
            </a:extLst>
          </p:cNvPr>
          <p:cNvSpPr txBox="1"/>
          <p:nvPr/>
        </p:nvSpPr>
        <p:spPr>
          <a:xfrm>
            <a:off x="7025148" y="4221664"/>
            <a:ext cx="417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 from scanner</a:t>
            </a:r>
            <a:r>
              <a:rPr lang="en-US" dirty="0"/>
              <a:t>: upload the BARCODES.TXT file from a mobile scanner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35BE30-9294-094C-99C8-14341DEC4DA4}"/>
              </a:ext>
            </a:extLst>
          </p:cNvPr>
          <p:cNvSpPr/>
          <p:nvPr/>
        </p:nvSpPr>
        <p:spPr>
          <a:xfrm>
            <a:off x="2880851" y="1592825"/>
            <a:ext cx="1911289" cy="48178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B2DE99-A4CE-ED4C-9618-EA5B2A5C3A6C}"/>
              </a:ext>
            </a:extLst>
          </p:cNvPr>
          <p:cNvSpPr txBox="1"/>
          <p:nvPr/>
        </p:nvSpPr>
        <p:spPr>
          <a:xfrm>
            <a:off x="7025148" y="5093289"/>
            <a:ext cx="501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Live check in</a:t>
            </a:r>
            <a:r>
              <a:rPr lang="en-US" dirty="0"/>
              <a:t>: manually enter or scan student IDs – use this for live feedback (tickets and no privileges)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5D0DAD-F04B-5443-A428-1A7E6B3DDE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7071" y="5135549"/>
            <a:ext cx="1496621" cy="6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CFEF-467A-0B41-8443-C535260E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351967"/>
            <a:ext cx="10515600" cy="691515"/>
          </a:xfrm>
        </p:spPr>
        <p:txBody>
          <a:bodyPr>
            <a:normAutofit fontScale="90000"/>
          </a:bodyPr>
          <a:lstStyle/>
          <a:p>
            <a:r>
              <a:rPr lang="en-US" dirty="0"/>
              <a:t>Events – </a:t>
            </a:r>
            <a:r>
              <a:rPr lang="en-US" sz="2700" dirty="0"/>
              <a:t>using the Student Mobile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5605-C070-F34A-877E-9C826F3E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5" y="1244078"/>
            <a:ext cx="3741665" cy="1917770"/>
          </a:xfrm>
        </p:spPr>
        <p:txBody>
          <a:bodyPr>
            <a:normAutofit/>
          </a:bodyPr>
          <a:lstStyle/>
          <a:p>
            <a:r>
              <a:rPr lang="en-US" dirty="0"/>
              <a:t>Self check-in options:</a:t>
            </a:r>
          </a:p>
          <a:p>
            <a:pPr lvl="1"/>
            <a:r>
              <a:rPr lang="en-US" dirty="0"/>
              <a:t>Scan QR Code</a:t>
            </a:r>
          </a:p>
          <a:p>
            <a:pPr lvl="1"/>
            <a:r>
              <a:rPr lang="en-US" dirty="0"/>
              <a:t>Enter a check-in code</a:t>
            </a:r>
          </a:p>
          <a:p>
            <a:pPr lvl="1"/>
            <a:r>
              <a:rPr lang="en-US" dirty="0"/>
              <a:t>School locations</a:t>
            </a:r>
          </a:p>
          <a:p>
            <a:pPr lvl="1"/>
            <a:r>
              <a:rPr lang="en-US" dirty="0"/>
              <a:t>Proximity Beacons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0086A-E7E4-EE41-935A-2AFFDB36B7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5" y="3161848"/>
            <a:ext cx="6479317" cy="3696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C1B53-5103-6E48-9596-32C07D49C6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88" y="2855934"/>
            <a:ext cx="2489499" cy="4002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69320-FB44-7747-8514-85AD3759B0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68" y="2855934"/>
            <a:ext cx="2333484" cy="4002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45D639-9AF4-2D4B-865D-ACC99B535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8925" y="1144734"/>
            <a:ext cx="1363024" cy="1609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B4B19C-FFCD-4B41-A349-3644F4A11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043" y="1411066"/>
            <a:ext cx="1583795" cy="15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C10F-5E08-9048-9A89-C7A0C53A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310" y="198612"/>
            <a:ext cx="7729728" cy="1188720"/>
          </a:xfrm>
        </p:spPr>
        <p:txBody>
          <a:bodyPr/>
          <a:lstStyle/>
          <a:p>
            <a:r>
              <a:rPr lang="en-US" dirty="0"/>
              <a:t>Behaviors - </a:t>
            </a:r>
            <a:r>
              <a:rPr lang="en-US" sz="2400" dirty="0"/>
              <a:t>Positive occurrences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7F34F-D566-4B49-BE5E-BA47F948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70" y="1522721"/>
            <a:ext cx="6018434" cy="950746"/>
          </a:xfrm>
        </p:spPr>
        <p:txBody>
          <a:bodyPr>
            <a:normAutofit/>
          </a:bodyPr>
          <a:lstStyle/>
          <a:p>
            <a:r>
              <a:rPr lang="en-US" dirty="0"/>
              <a:t>Ex) Respectful, Campus Clean Up, On Time to Class</a:t>
            </a:r>
          </a:p>
          <a:p>
            <a:r>
              <a:rPr lang="en-US" dirty="0"/>
              <a:t>Award from a mobile device, barcode scanner, or class list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24A1B-BDAF-7B4E-B942-146B3E7F3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504" y="2473467"/>
            <a:ext cx="2504952" cy="44532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FDC5C9-2474-6547-BEAE-98C6F02EC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840" y="2473468"/>
            <a:ext cx="2504952" cy="44532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5D5E2-8FF1-A94D-9B03-A37CE8F52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26" y="354822"/>
            <a:ext cx="990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8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1D7C4-C395-D142-9182-23D4601F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62" y="383308"/>
            <a:ext cx="7157658" cy="2745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34A34-A329-C740-BBC2-54B8D208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33" y="4221664"/>
            <a:ext cx="666276" cy="596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F6DB6-292A-6446-8C16-DEC9F6E90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33" y="3410982"/>
            <a:ext cx="668734" cy="65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6B48CE-5743-E140-9602-5B148E9B3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04" y="5100355"/>
            <a:ext cx="750539" cy="710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129C33-B676-944C-A97A-EB13C39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04" y="4221664"/>
            <a:ext cx="747516" cy="727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D9AC3-92BB-DD4E-8EE3-7706ACB2D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04" y="3410982"/>
            <a:ext cx="747516" cy="6595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FE66DF-59C5-3C41-8E6E-EB72AE178DDD}"/>
              </a:ext>
            </a:extLst>
          </p:cNvPr>
          <p:cNvSpPr txBox="1"/>
          <p:nvPr/>
        </p:nvSpPr>
        <p:spPr>
          <a:xfrm>
            <a:off x="1848465" y="3410982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list</a:t>
            </a:r>
            <a:r>
              <a:rPr lang="en-US" dirty="0"/>
              <a:t>: manually select students from the roster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62CD3-7200-A94F-9E17-1F69179DF6DF}"/>
              </a:ext>
            </a:extLst>
          </p:cNvPr>
          <p:cNvSpPr txBox="1"/>
          <p:nvPr/>
        </p:nvSpPr>
        <p:spPr>
          <a:xfrm>
            <a:off x="1848465" y="4221664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names</a:t>
            </a:r>
            <a:r>
              <a:rPr lang="en-US" dirty="0"/>
              <a:t>: manually enter or copy/paste a list of student names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CF497-3A90-6249-B812-0C369BC1CAA9}"/>
              </a:ext>
            </a:extLst>
          </p:cNvPr>
          <p:cNvSpPr txBox="1"/>
          <p:nvPr/>
        </p:nvSpPr>
        <p:spPr>
          <a:xfrm>
            <a:off x="1848465" y="5100355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IDs</a:t>
            </a:r>
            <a:r>
              <a:rPr lang="en-US" dirty="0"/>
              <a:t>: manually enter or copy/paste a list of student 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6E49D3-5341-CC49-9314-93931D66841B}"/>
              </a:ext>
            </a:extLst>
          </p:cNvPr>
          <p:cNvSpPr txBox="1"/>
          <p:nvPr/>
        </p:nvSpPr>
        <p:spPr>
          <a:xfrm>
            <a:off x="7025148" y="3410981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 from file</a:t>
            </a:r>
            <a:r>
              <a:rPr lang="en-US" dirty="0"/>
              <a:t>: upload an excel or csv file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E0B3AD-5C95-864E-99D4-F924A7156A79}"/>
              </a:ext>
            </a:extLst>
          </p:cNvPr>
          <p:cNvSpPr txBox="1"/>
          <p:nvPr/>
        </p:nvSpPr>
        <p:spPr>
          <a:xfrm>
            <a:off x="7025148" y="4221664"/>
            <a:ext cx="417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 from scanner</a:t>
            </a:r>
            <a:r>
              <a:rPr lang="en-US" dirty="0"/>
              <a:t>: upload the BARCODES.TXT file from a mobile scanner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35BE30-9294-094C-99C8-14341DEC4DA4}"/>
              </a:ext>
            </a:extLst>
          </p:cNvPr>
          <p:cNvSpPr/>
          <p:nvPr/>
        </p:nvSpPr>
        <p:spPr>
          <a:xfrm>
            <a:off x="2241754" y="1061883"/>
            <a:ext cx="2025446" cy="48178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5F6AD9-A33F-3343-A0A8-C0292A0FB4A2}"/>
              </a:ext>
            </a:extLst>
          </p:cNvPr>
          <p:cNvSpPr txBox="1"/>
          <p:nvPr/>
        </p:nvSpPr>
        <p:spPr>
          <a:xfrm>
            <a:off x="7025148" y="5096416"/>
            <a:ext cx="39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Scan</a:t>
            </a:r>
            <a:r>
              <a:rPr lang="en-US" dirty="0"/>
              <a:t>: manually enter or scan student 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529F6-9996-7C42-87E2-3157D6200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7369" y="5015697"/>
            <a:ext cx="1286540" cy="73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C10F-5E08-9048-9A89-C7A0C53A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188100"/>
            <a:ext cx="10515600" cy="1089902"/>
          </a:xfrm>
        </p:spPr>
        <p:txBody>
          <a:bodyPr/>
          <a:lstStyle/>
          <a:p>
            <a:r>
              <a:rPr lang="en-US" dirty="0"/>
              <a:t>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7F34F-D566-4B49-BE5E-BA47F948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027"/>
            <a:ext cx="2849637" cy="950746"/>
          </a:xfrm>
        </p:spPr>
        <p:txBody>
          <a:bodyPr>
            <a:normAutofit/>
          </a:bodyPr>
          <a:lstStyle/>
          <a:p>
            <a:r>
              <a:rPr lang="en-US" dirty="0"/>
              <a:t>Class Management</a:t>
            </a:r>
          </a:p>
          <a:p>
            <a:r>
              <a:rPr lang="en-US" dirty="0"/>
              <a:t>Class barcodes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D4319-2BAB-4041-8D24-D2321867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112" y="2247800"/>
            <a:ext cx="7158648" cy="4358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0B60C-015B-C148-95E1-E26147FAD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582798"/>
            <a:ext cx="3619494" cy="40238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ECB46C-CD4D-CA45-B99D-D42F380E83C9}"/>
              </a:ext>
            </a:extLst>
          </p:cNvPr>
          <p:cNvSpPr/>
          <p:nvPr/>
        </p:nvSpPr>
        <p:spPr>
          <a:xfrm>
            <a:off x="1769805" y="4473676"/>
            <a:ext cx="2054943" cy="48178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DF3C-0500-FF4E-A79E-38CF1BB0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311" y="92243"/>
            <a:ext cx="7729728" cy="1188720"/>
          </a:xfrm>
        </p:spPr>
        <p:txBody>
          <a:bodyPr/>
          <a:lstStyle/>
          <a:p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B390-16E5-D244-9668-030941C8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2707134" cy="2630445"/>
          </a:xfrm>
        </p:spPr>
        <p:txBody>
          <a:bodyPr>
            <a:normAutofit/>
          </a:bodyPr>
          <a:lstStyle/>
          <a:p>
            <a:r>
              <a:rPr lang="en-US" sz="2000" dirty="0"/>
              <a:t>Academic or support-driven events</a:t>
            </a:r>
          </a:p>
          <a:p>
            <a:r>
              <a:rPr lang="en-US" sz="2000" dirty="0"/>
              <a:t>Check-in with mobile device, barcode scanner, or self-check in methods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7D6B2-BC3D-1244-8052-DDFFEBC48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553" y="1582994"/>
            <a:ext cx="7392876" cy="49998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962ECD-D9E6-F641-9468-88CE40DAA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58" y="273853"/>
            <a:ext cx="838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1D7C4-C395-D142-9182-23D4601F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897" y="185418"/>
            <a:ext cx="7275119" cy="3008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34A34-A329-C740-BBC2-54B8D208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33" y="4221664"/>
            <a:ext cx="666276" cy="596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F6DB6-292A-6446-8C16-DEC9F6E90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33" y="3410982"/>
            <a:ext cx="668734" cy="65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6B48CE-5743-E140-9602-5B148E9B3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04" y="5100355"/>
            <a:ext cx="750539" cy="710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129C33-B676-944C-A97A-EB13C39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04" y="4221664"/>
            <a:ext cx="747516" cy="727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D9AC3-92BB-DD4E-8EE3-7706ACB2D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04" y="3410982"/>
            <a:ext cx="747516" cy="6595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FE66DF-59C5-3C41-8E6E-EB72AE178DDD}"/>
              </a:ext>
            </a:extLst>
          </p:cNvPr>
          <p:cNvSpPr txBox="1"/>
          <p:nvPr/>
        </p:nvSpPr>
        <p:spPr>
          <a:xfrm>
            <a:off x="1848465" y="3410982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list</a:t>
            </a:r>
            <a:r>
              <a:rPr lang="en-US" dirty="0"/>
              <a:t>: manually select students from the roster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62CD3-7200-A94F-9E17-1F69179DF6DF}"/>
              </a:ext>
            </a:extLst>
          </p:cNvPr>
          <p:cNvSpPr txBox="1"/>
          <p:nvPr/>
        </p:nvSpPr>
        <p:spPr>
          <a:xfrm>
            <a:off x="1848465" y="4221664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names</a:t>
            </a:r>
            <a:r>
              <a:rPr lang="en-US" dirty="0"/>
              <a:t>: manually enter or copy/paste a list of student names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CF497-3A90-6249-B812-0C369BC1CAA9}"/>
              </a:ext>
            </a:extLst>
          </p:cNvPr>
          <p:cNvSpPr txBox="1"/>
          <p:nvPr/>
        </p:nvSpPr>
        <p:spPr>
          <a:xfrm>
            <a:off x="1848465" y="5100355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IDs</a:t>
            </a:r>
            <a:r>
              <a:rPr lang="en-US" dirty="0"/>
              <a:t>: manually enter or copy/paste a list of student 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6E49D3-5341-CC49-9314-93931D66841B}"/>
              </a:ext>
            </a:extLst>
          </p:cNvPr>
          <p:cNvSpPr txBox="1"/>
          <p:nvPr/>
        </p:nvSpPr>
        <p:spPr>
          <a:xfrm>
            <a:off x="7025148" y="3410981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 from file</a:t>
            </a:r>
            <a:r>
              <a:rPr lang="en-US" dirty="0"/>
              <a:t>: upload an excel or csv file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E0B3AD-5C95-864E-99D4-F924A7156A79}"/>
              </a:ext>
            </a:extLst>
          </p:cNvPr>
          <p:cNvSpPr txBox="1"/>
          <p:nvPr/>
        </p:nvSpPr>
        <p:spPr>
          <a:xfrm>
            <a:off x="7025148" y="4221664"/>
            <a:ext cx="417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 from scanner</a:t>
            </a:r>
            <a:r>
              <a:rPr lang="en-US" dirty="0"/>
              <a:t>: upload the BARCODES.TXT file from a mobile scanner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35BE30-9294-094C-99C8-14341DEC4DA4}"/>
              </a:ext>
            </a:extLst>
          </p:cNvPr>
          <p:cNvSpPr/>
          <p:nvPr/>
        </p:nvSpPr>
        <p:spPr>
          <a:xfrm>
            <a:off x="2231922" y="1564141"/>
            <a:ext cx="2202426" cy="48178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0C44B2-7509-6044-B64D-60FBD59B8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7071" y="5135549"/>
            <a:ext cx="1496621" cy="6401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D569D5-EE1B-1C4E-919F-D063CF054788}"/>
              </a:ext>
            </a:extLst>
          </p:cNvPr>
          <p:cNvSpPr txBox="1"/>
          <p:nvPr/>
        </p:nvSpPr>
        <p:spPr>
          <a:xfrm>
            <a:off x="7025148" y="5093289"/>
            <a:ext cx="501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Live check in</a:t>
            </a:r>
            <a:r>
              <a:rPr lang="en-US" dirty="0"/>
              <a:t>: manually enter or scan student IDs – use this for live feedback (eligibility and notes)</a:t>
            </a:r>
          </a:p>
        </p:txBody>
      </p:sp>
    </p:spTree>
    <p:extLst>
      <p:ext uri="{BB962C8B-B14F-4D97-AF65-F5344CB8AC3E}">
        <p14:creationId xmlns:p14="http://schemas.microsoft.com/office/powerpoint/2010/main" val="41289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5212-4E05-BE48-8906-E3479B42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268" y="168279"/>
            <a:ext cx="7729728" cy="1188720"/>
          </a:xfrm>
        </p:spPr>
        <p:txBody>
          <a:bodyPr/>
          <a:lstStyle/>
          <a:p>
            <a:r>
              <a:rPr lang="en-US" dirty="0"/>
              <a:t>Rewards and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FB345-AB03-1743-8E75-C2324200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56" y="1639224"/>
            <a:ext cx="5330176" cy="2660793"/>
          </a:xfrm>
        </p:spPr>
        <p:txBody>
          <a:bodyPr>
            <a:noAutofit/>
          </a:bodyPr>
          <a:lstStyle/>
          <a:p>
            <a:r>
              <a:rPr lang="en-US" sz="2000" dirty="0"/>
              <a:t>Manage an in-person or virtual store</a:t>
            </a:r>
          </a:p>
          <a:p>
            <a:r>
              <a:rPr lang="en-US" sz="2000" dirty="0"/>
              <a:t>Self-redemption option (ordering prizes from the student app or webpage)</a:t>
            </a:r>
          </a:p>
          <a:p>
            <a:r>
              <a:rPr lang="en-US" sz="2000" dirty="0"/>
              <a:t>Raffle prizes directly from the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700F2-295B-FA48-BC50-F66DFB2F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464" y="1547910"/>
            <a:ext cx="3096120" cy="5504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4AAF2D-AFE7-224E-96AB-453BA1747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268" y="3600064"/>
            <a:ext cx="4518359" cy="3257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7E468-27A5-724F-923E-3165B6BA1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03" y="343539"/>
            <a:ext cx="863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59F7D-C1B3-924B-B057-9A3DD802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3" y="240559"/>
            <a:ext cx="10628671" cy="4294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039F0F-8473-A745-A315-9CEA47656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26" y="5761615"/>
            <a:ext cx="1986877" cy="519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565D4-76C9-1C48-9256-DA4A68C00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26" y="4736255"/>
            <a:ext cx="2144194" cy="544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3592F5-3DBC-CC42-AF2E-D338640F0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3" y="5761615"/>
            <a:ext cx="1897627" cy="514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562B33-EFF6-6441-9BB3-F69E8825A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082" y="4737341"/>
            <a:ext cx="1897627" cy="5433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4F9A6F-7F61-7E48-B57F-59C3CFFA946F}"/>
              </a:ext>
            </a:extLst>
          </p:cNvPr>
          <p:cNvSpPr txBox="1"/>
          <p:nvPr/>
        </p:nvSpPr>
        <p:spPr>
          <a:xfrm>
            <a:off x="2826393" y="4840759"/>
            <a:ext cx="291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Manually redeem points for prizes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9F743-C7F4-6349-AC84-67C9DE98E2E1}"/>
              </a:ext>
            </a:extLst>
          </p:cNvPr>
          <p:cNvSpPr txBox="1"/>
          <p:nvPr/>
        </p:nvSpPr>
        <p:spPr>
          <a:xfrm>
            <a:off x="2826393" y="5865096"/>
            <a:ext cx="291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Scan reward barcodes for redemption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3752E-F7CB-1C4C-B0C1-244FB3BD2B48}"/>
              </a:ext>
            </a:extLst>
          </p:cNvPr>
          <p:cNvSpPr txBox="1"/>
          <p:nvPr/>
        </p:nvSpPr>
        <p:spPr>
          <a:xfrm>
            <a:off x="8224305" y="4834774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Import redemptions from a mobile barcode scanner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50F3E-D300-A343-904F-00788A23D130}"/>
              </a:ext>
            </a:extLst>
          </p:cNvPr>
          <p:cNvSpPr txBox="1"/>
          <p:nvPr/>
        </p:nvSpPr>
        <p:spPr>
          <a:xfrm>
            <a:off x="8224305" y="5865095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Mark off students when they pick up their online orders</a:t>
            </a:r>
          </a:p>
        </p:txBody>
      </p:sp>
    </p:spTree>
    <p:extLst>
      <p:ext uri="{BB962C8B-B14F-4D97-AF65-F5344CB8AC3E}">
        <p14:creationId xmlns:p14="http://schemas.microsoft.com/office/powerpoint/2010/main" val="5780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C0DB-EC87-574B-ABE7-F5389042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472" y="325596"/>
            <a:ext cx="7729728" cy="1188720"/>
          </a:xfrm>
        </p:spPr>
        <p:txBody>
          <a:bodyPr/>
          <a:lstStyle/>
          <a:p>
            <a:r>
              <a:rPr lang="en-US" dirty="0"/>
              <a:t>What can 5-Star Students do?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787867-F1E6-5E49-8030-521B6A1F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1815"/>
          </a:xfrm>
        </p:spPr>
        <p:txBody>
          <a:bodyPr>
            <a:normAutofit/>
          </a:bodyPr>
          <a:lstStyle/>
          <a:p>
            <a:r>
              <a:rPr lang="en-US" sz="2000" dirty="0"/>
              <a:t>Track Activities</a:t>
            </a:r>
          </a:p>
          <a:p>
            <a:r>
              <a:rPr lang="en-US" sz="2000" dirty="0"/>
              <a:t>Track and record event attendance</a:t>
            </a:r>
          </a:p>
          <a:p>
            <a:r>
              <a:rPr lang="en-US" sz="2000" dirty="0"/>
              <a:t>Award positive behavior points</a:t>
            </a:r>
          </a:p>
          <a:p>
            <a:r>
              <a:rPr lang="en-US" sz="2000" dirty="0"/>
              <a:t>Keep intervention records</a:t>
            </a:r>
          </a:p>
          <a:p>
            <a:r>
              <a:rPr lang="en-US" sz="2000" dirty="0"/>
              <a:t>Manage class rosters and print barcodes</a:t>
            </a:r>
          </a:p>
          <a:p>
            <a:r>
              <a:rPr lang="en-US" sz="2000" dirty="0"/>
              <a:t>Manage rewards (in-person and virtual!)</a:t>
            </a:r>
          </a:p>
          <a:p>
            <a:r>
              <a:rPr lang="en-US" sz="2000" dirty="0"/>
              <a:t>Surveys and Voting</a:t>
            </a:r>
          </a:p>
          <a:p>
            <a:r>
              <a:rPr lang="en-US" sz="2000" dirty="0"/>
              <a:t>Emergency Check-in</a:t>
            </a:r>
          </a:p>
          <a:p>
            <a:r>
              <a:rPr lang="en-US" sz="2000" dirty="0"/>
              <a:t>Health Screening Surveys and Health Checks</a:t>
            </a:r>
          </a:p>
          <a:p>
            <a:r>
              <a:rPr lang="en-US" sz="2000" dirty="0"/>
              <a:t>Assign and view Hall Passes</a:t>
            </a:r>
          </a:p>
        </p:txBody>
      </p:sp>
    </p:spTree>
    <p:extLst>
      <p:ext uri="{BB962C8B-B14F-4D97-AF65-F5344CB8AC3E}">
        <p14:creationId xmlns:p14="http://schemas.microsoft.com/office/powerpoint/2010/main" val="39020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E506-0E3C-F342-BDDE-540A111E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220" y="294975"/>
            <a:ext cx="7729728" cy="1188720"/>
          </a:xfrm>
        </p:spPr>
        <p:txBody>
          <a:bodyPr/>
          <a:lstStyle/>
          <a:p>
            <a:r>
              <a:rPr lang="en-US" dirty="0"/>
              <a:t>Surveys and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D28D6-3325-834A-8BAE-A9B931D8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2823"/>
            <a:ext cx="3217772" cy="210265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Individuals can take surveys or vote using:</a:t>
            </a:r>
          </a:p>
          <a:p>
            <a:pPr lvl="1"/>
            <a:r>
              <a:rPr lang="en-US" sz="1800" dirty="0"/>
              <a:t>Student app</a:t>
            </a:r>
          </a:p>
          <a:p>
            <a:pPr lvl="1"/>
            <a:r>
              <a:rPr lang="en-US" sz="1800" dirty="0"/>
              <a:t>Link </a:t>
            </a:r>
          </a:p>
          <a:p>
            <a:pPr lvl="1"/>
            <a:r>
              <a:rPr lang="en-US" sz="1800" dirty="0"/>
              <a:t>Email </a:t>
            </a:r>
          </a:p>
          <a:p>
            <a:pPr lvl="1"/>
            <a:r>
              <a:rPr lang="en-US" sz="1800" dirty="0"/>
              <a:t>School Webpage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874A53-EEA2-E442-BEAF-4D16D1D18CA4}"/>
              </a:ext>
            </a:extLst>
          </p:cNvPr>
          <p:cNvSpPr txBox="1">
            <a:spLocks/>
          </p:cNvSpPr>
          <p:nvPr/>
        </p:nvSpPr>
        <p:spPr>
          <a:xfrm>
            <a:off x="677333" y="4264605"/>
            <a:ext cx="3217773" cy="242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Select the list of individuals: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Sort by grade level, event attendance, activity participation,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89C0A-3F01-3245-BD2D-39704B1E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66" y="2464936"/>
            <a:ext cx="7501247" cy="3599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6E86FE-4FEE-8748-BA64-31AA2F295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41" y="406735"/>
            <a:ext cx="8763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53E0-20DA-9845-ABA4-C1C77FFA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58" y="344128"/>
            <a:ext cx="8596668" cy="914400"/>
          </a:xfrm>
        </p:spPr>
        <p:txBody>
          <a:bodyPr/>
          <a:lstStyle/>
          <a:p>
            <a:r>
              <a:rPr lang="en-US" dirty="0"/>
              <a:t>Emergency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43D8C-1BF4-804F-BDC4-2A26C411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2700"/>
            <a:ext cx="8596668" cy="1271380"/>
          </a:xfrm>
        </p:spPr>
        <p:txBody>
          <a:bodyPr>
            <a:normAutofit/>
          </a:bodyPr>
          <a:lstStyle/>
          <a:p>
            <a:r>
              <a:rPr lang="en-US" dirty="0"/>
              <a:t>Check individuals in during a drill or emergency</a:t>
            </a:r>
          </a:p>
          <a:p>
            <a:r>
              <a:rPr lang="en-US" dirty="0"/>
              <a:t>Use a mobile device or computer to enter the individual’s location and status</a:t>
            </a:r>
          </a:p>
          <a:p>
            <a:r>
              <a:rPr lang="en-US" dirty="0"/>
              <a:t>View the “unknown” or “missing”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806BD-17E9-7F40-8829-BE63E5FCC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018252"/>
            <a:ext cx="10066317" cy="3752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551D44-F124-AC4A-9A3A-5277004FE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2" y="344128"/>
            <a:ext cx="844976" cy="7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89A1-5005-F145-9CF6-5CE631B3F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281800"/>
            <a:ext cx="7729728" cy="1188720"/>
          </a:xfrm>
        </p:spPr>
        <p:txBody>
          <a:bodyPr/>
          <a:lstStyle/>
          <a:p>
            <a:r>
              <a:rPr lang="en-US" dirty="0"/>
              <a:t>Health Screening Surveys and Health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EA45-A0C6-4C4C-9DA0-C0EB436B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492"/>
            <a:ext cx="5104033" cy="2175436"/>
          </a:xfrm>
        </p:spPr>
        <p:txBody>
          <a:bodyPr>
            <a:normAutofit/>
          </a:bodyPr>
          <a:lstStyle/>
          <a:p>
            <a:r>
              <a:rPr lang="en-US" sz="2000" dirty="0"/>
              <a:t>Create a custom health screening survey</a:t>
            </a:r>
          </a:p>
          <a:p>
            <a:r>
              <a:rPr lang="en-US" sz="2000" dirty="0"/>
              <a:t>Set how often it’s distributed </a:t>
            </a:r>
          </a:p>
          <a:p>
            <a:r>
              <a:rPr lang="en-US" sz="2000" dirty="0"/>
              <a:t>Check individuals in and mark their temperature and any notes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13057-C566-514A-993A-3ABB8130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2463"/>
            <a:ext cx="5899279" cy="3441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9E8F9-8F0D-8E44-AE1E-4080434F0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028" y="1716645"/>
            <a:ext cx="2771775" cy="492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07775-616D-B84F-9696-E3C7FA13B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53" y="393560"/>
            <a:ext cx="10033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740A-4AD8-1B08-A649-D2C08B9F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331"/>
            <a:ext cx="7729728" cy="1188720"/>
          </a:xfrm>
        </p:spPr>
        <p:txBody>
          <a:bodyPr/>
          <a:lstStyle/>
          <a:p>
            <a:r>
              <a:rPr lang="en-US" dirty="0"/>
              <a:t>Hall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68CB-50BD-B329-7763-5EBE3696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6" y="2028443"/>
            <a:ext cx="3379934" cy="4447539"/>
          </a:xfrm>
        </p:spPr>
        <p:txBody>
          <a:bodyPr/>
          <a:lstStyle/>
          <a:p>
            <a:r>
              <a:rPr lang="en-US" dirty="0"/>
              <a:t>Assign hall passes to students</a:t>
            </a:r>
          </a:p>
          <a:p>
            <a:r>
              <a:rPr lang="en-US" dirty="0"/>
              <a:t>View active, ending, and expired passes</a:t>
            </a:r>
          </a:p>
          <a:p>
            <a:r>
              <a:rPr lang="en-US" dirty="0"/>
              <a:t>Display QR code for students to scan in/out</a:t>
            </a:r>
          </a:p>
          <a:p>
            <a:r>
              <a:rPr lang="en-US" dirty="0"/>
              <a:t>Schedule future passes (athletic early release)</a:t>
            </a:r>
          </a:p>
          <a:p>
            <a:r>
              <a:rPr lang="en-US" dirty="0"/>
              <a:t>Manage restricted individuals and groups (i.e. Student A and Student B cannot receive a pass at the same time)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3F1D15D-C2E0-E737-F8DD-823EA96F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6" y="463811"/>
            <a:ext cx="1235502" cy="1001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4A05F-3168-A6C9-6D5F-D29C5517B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28444"/>
            <a:ext cx="7772400" cy="44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740A-4AD8-1B08-A649-D2C08B9F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331"/>
            <a:ext cx="7729728" cy="1188720"/>
          </a:xfrm>
        </p:spPr>
        <p:txBody>
          <a:bodyPr/>
          <a:lstStyle/>
          <a:p>
            <a:r>
              <a:rPr lang="en-US" dirty="0"/>
              <a:t>Assign Hall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68CB-50BD-B329-7763-5EBE3696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6" y="2028443"/>
            <a:ext cx="3379934" cy="4447539"/>
          </a:xfrm>
        </p:spPr>
        <p:txBody>
          <a:bodyPr/>
          <a:lstStyle/>
          <a:p>
            <a:r>
              <a:rPr lang="en-US" dirty="0"/>
              <a:t>Option 1: assign from computer</a:t>
            </a:r>
          </a:p>
          <a:p>
            <a:pPr lvl="1"/>
            <a:r>
              <a:rPr lang="en-US" dirty="0"/>
              <a:t>Select the pass from the drop down menu</a:t>
            </a:r>
          </a:p>
          <a:p>
            <a:pPr lvl="1"/>
            <a:r>
              <a:rPr lang="en-US" dirty="0"/>
              <a:t>Scan or enter the student ID (use search by name if needed)</a:t>
            </a:r>
          </a:p>
          <a:p>
            <a:pPr lvl="1"/>
            <a:r>
              <a:rPr lang="en-US" dirty="0"/>
              <a:t>When the student returns, you can scan or enter their ID a second time to close the pass</a:t>
            </a:r>
          </a:p>
          <a:p>
            <a:pPr lvl="1"/>
            <a:r>
              <a:rPr lang="en-US" dirty="0"/>
              <a:t>Depending on the pass settings (determined by your site managers), the pass will show as expired until it is closed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3F1D15D-C2E0-E737-F8DD-823EA96F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6" y="463811"/>
            <a:ext cx="1235502" cy="1001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4A05F-3168-A6C9-6D5F-D29C5517B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28444"/>
            <a:ext cx="7772400" cy="4447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6E626E-3D08-D89F-84E7-B2D1E2CE754D}"/>
              </a:ext>
            </a:extLst>
          </p:cNvPr>
          <p:cNvSpPr/>
          <p:nvPr/>
        </p:nvSpPr>
        <p:spPr>
          <a:xfrm>
            <a:off x="4544291" y="3199152"/>
            <a:ext cx="498764" cy="229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3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740A-4AD8-1B08-A649-D2C08B9F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331"/>
            <a:ext cx="7729728" cy="1188720"/>
          </a:xfrm>
        </p:spPr>
        <p:txBody>
          <a:bodyPr/>
          <a:lstStyle/>
          <a:p>
            <a:r>
              <a:rPr lang="en-US" dirty="0"/>
              <a:t>Assign Hall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68CB-50BD-B329-7763-5EBE3696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6" y="2028443"/>
            <a:ext cx="3379934" cy="4447539"/>
          </a:xfrm>
        </p:spPr>
        <p:txBody>
          <a:bodyPr/>
          <a:lstStyle/>
          <a:p>
            <a:r>
              <a:rPr lang="en-US" dirty="0"/>
              <a:t>Option 2: kiosk mode</a:t>
            </a:r>
          </a:p>
          <a:p>
            <a:pPr lvl="1"/>
            <a:r>
              <a:rPr lang="en-US" dirty="0"/>
              <a:t>Create an unlock code (unique for each user) – this prevents students from exiting the screen and access other information in 5-Star</a:t>
            </a:r>
          </a:p>
          <a:p>
            <a:pPr lvl="1"/>
            <a:r>
              <a:rPr lang="en-US" dirty="0"/>
              <a:t>Set up your tab for students to be able to check in/out</a:t>
            </a:r>
          </a:p>
          <a:p>
            <a:pPr lvl="1"/>
            <a:r>
              <a:rPr lang="en-US" dirty="0"/>
              <a:t>Only passes with kiosk mode enabled will appear from the drop down menu</a:t>
            </a:r>
          </a:p>
          <a:p>
            <a:pPr lvl="2"/>
            <a:r>
              <a:rPr lang="en-US" dirty="0"/>
              <a:t>They can enter their ID, use a barcode scanner (if provided), or use the search by name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3F1D15D-C2E0-E737-F8DD-823EA96F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6" y="463811"/>
            <a:ext cx="1235502" cy="1001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4A05F-3168-A6C9-6D5F-D29C5517B3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19600" y="2375168"/>
            <a:ext cx="7772400" cy="3754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14CED-EAFB-5E5F-5643-370D7CF2D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007661"/>
            <a:ext cx="7772400" cy="279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4FEF08-986A-239A-A9B6-6A855AF71C20}"/>
              </a:ext>
            </a:extLst>
          </p:cNvPr>
          <p:cNvSpPr/>
          <p:nvPr/>
        </p:nvSpPr>
        <p:spPr>
          <a:xfrm>
            <a:off x="5029200" y="2028443"/>
            <a:ext cx="498764" cy="229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740A-4AD8-1B08-A649-D2C08B9F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331"/>
            <a:ext cx="7729728" cy="1188720"/>
          </a:xfrm>
        </p:spPr>
        <p:txBody>
          <a:bodyPr/>
          <a:lstStyle/>
          <a:p>
            <a:r>
              <a:rPr lang="en-US" dirty="0"/>
              <a:t>Assign Hall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68CB-50BD-B329-7763-5EBE3696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6" y="2028443"/>
            <a:ext cx="3379934" cy="4447539"/>
          </a:xfrm>
        </p:spPr>
        <p:txBody>
          <a:bodyPr>
            <a:normAutofit/>
          </a:bodyPr>
          <a:lstStyle/>
          <a:p>
            <a:r>
              <a:rPr lang="en-US" dirty="0"/>
              <a:t>Option 3: Manager App</a:t>
            </a:r>
          </a:p>
          <a:p>
            <a:pPr lvl="1"/>
            <a:r>
              <a:rPr lang="en-US" dirty="0"/>
              <a:t>Choose one of the 3 options to add a pass</a:t>
            </a:r>
          </a:p>
          <a:p>
            <a:pPr lvl="2"/>
            <a:r>
              <a:rPr lang="en-US" dirty="0"/>
              <a:t>Manual add – type the ID or look up by name</a:t>
            </a:r>
          </a:p>
          <a:p>
            <a:pPr lvl="2"/>
            <a:r>
              <a:rPr lang="en-US" dirty="0"/>
              <a:t>Bluetooth scan – pair a Bluetooth scanner to your device</a:t>
            </a:r>
          </a:p>
          <a:p>
            <a:pPr lvl="2"/>
            <a:r>
              <a:rPr lang="en-US" dirty="0"/>
              <a:t>Camera Scan – use your device’s camera to scan the student’s barcode</a:t>
            </a:r>
          </a:p>
          <a:p>
            <a:pPr lvl="1"/>
            <a:r>
              <a:rPr lang="en-US" dirty="0"/>
              <a:t>View active and expired passes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3F1D15D-C2E0-E737-F8DD-823EA96F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6" y="463811"/>
            <a:ext cx="1235502" cy="1001759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DFCC4E-9187-42CD-0FBB-5A833DD21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668" y="2190610"/>
            <a:ext cx="2214216" cy="4800285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D03162-4186-A7BF-BFAA-271D3CC20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481" y="2190610"/>
            <a:ext cx="2214217" cy="4800287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7E7F8A8F-CE6B-250A-C534-DBAA736B3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856" y="2190610"/>
            <a:ext cx="2214215" cy="48002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4FEF08-986A-239A-A9B6-6A855AF71C20}"/>
              </a:ext>
            </a:extLst>
          </p:cNvPr>
          <p:cNvSpPr/>
          <p:nvPr/>
        </p:nvSpPr>
        <p:spPr>
          <a:xfrm>
            <a:off x="5155307" y="4085956"/>
            <a:ext cx="732875" cy="59687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F9AA0-9B16-4828-2899-BD06203EF197}"/>
              </a:ext>
            </a:extLst>
          </p:cNvPr>
          <p:cNvSpPr/>
          <p:nvPr/>
        </p:nvSpPr>
        <p:spPr>
          <a:xfrm>
            <a:off x="8490009" y="2832121"/>
            <a:ext cx="732875" cy="59687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072627-FD97-1E5E-5120-CB1C1A7D18BD}"/>
              </a:ext>
            </a:extLst>
          </p:cNvPr>
          <p:cNvSpPr/>
          <p:nvPr/>
        </p:nvSpPr>
        <p:spPr>
          <a:xfrm>
            <a:off x="10337151" y="6394015"/>
            <a:ext cx="732875" cy="59687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1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DE4A9D-8E2D-A953-3978-FCE14022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07162" y="2229088"/>
            <a:ext cx="7772400" cy="2399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A740A-4AD8-1B08-A649-D2C08B9F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331"/>
            <a:ext cx="7729728" cy="1188720"/>
          </a:xfrm>
        </p:spPr>
        <p:txBody>
          <a:bodyPr/>
          <a:lstStyle/>
          <a:p>
            <a:r>
              <a:rPr lang="en-US" dirty="0"/>
              <a:t>Assign Hall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68CB-50BD-B329-7763-5EBE3696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6" y="2028443"/>
            <a:ext cx="3379934" cy="4447539"/>
          </a:xfrm>
        </p:spPr>
        <p:txBody>
          <a:bodyPr>
            <a:normAutofit/>
          </a:bodyPr>
          <a:lstStyle/>
          <a:p>
            <a:r>
              <a:rPr lang="en-US" dirty="0"/>
              <a:t>Option 4: QR Codes</a:t>
            </a:r>
          </a:p>
          <a:p>
            <a:pPr lvl="1"/>
            <a:r>
              <a:rPr lang="en-US" dirty="0"/>
              <a:t>Select the pass to download the QR code</a:t>
            </a:r>
          </a:p>
          <a:p>
            <a:pPr lvl="1"/>
            <a:r>
              <a:rPr lang="en-US" dirty="0"/>
              <a:t>Depending on your site, there may be multiple QR codes or a single QR code per pass</a:t>
            </a:r>
          </a:p>
          <a:p>
            <a:pPr lvl="2"/>
            <a:r>
              <a:rPr lang="en-US" dirty="0"/>
              <a:t>i.e. each teacher has their own QR code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3F1D15D-C2E0-E737-F8DD-823EA96F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66" y="463811"/>
            <a:ext cx="1235502" cy="1001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4FEF08-986A-239A-A9B6-6A855AF71C20}"/>
              </a:ext>
            </a:extLst>
          </p:cNvPr>
          <p:cNvSpPr/>
          <p:nvPr/>
        </p:nvSpPr>
        <p:spPr>
          <a:xfrm>
            <a:off x="4628835" y="2970666"/>
            <a:ext cx="511202" cy="354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2B94B-2B8B-FAE0-8973-BFD4BE9C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162" y="1872616"/>
            <a:ext cx="7772400" cy="2799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1207BA-49E4-CF6D-1E7D-F3D440F2445B}"/>
              </a:ext>
            </a:extLst>
          </p:cNvPr>
          <p:cNvSpPr/>
          <p:nvPr/>
        </p:nvSpPr>
        <p:spPr>
          <a:xfrm>
            <a:off x="9810434" y="1875512"/>
            <a:ext cx="649747" cy="354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6A1F2A92-AEB2-E17C-AE3F-A98C094D3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312" y="1788412"/>
            <a:ext cx="33401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740A-4AD8-1B08-A649-D2C08B9F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331"/>
            <a:ext cx="7729728" cy="1188720"/>
          </a:xfrm>
        </p:spPr>
        <p:txBody>
          <a:bodyPr/>
          <a:lstStyle/>
          <a:p>
            <a:r>
              <a:rPr lang="en-US" dirty="0"/>
              <a:t>View Hall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68CB-50BD-B329-7763-5EBE3696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66" y="2028443"/>
            <a:ext cx="3379934" cy="4447539"/>
          </a:xfrm>
        </p:spPr>
        <p:txBody>
          <a:bodyPr/>
          <a:lstStyle/>
          <a:p>
            <a:r>
              <a:rPr lang="en-US" dirty="0"/>
              <a:t>Option 2: kiosk mode</a:t>
            </a:r>
          </a:p>
          <a:p>
            <a:pPr lvl="1"/>
            <a:r>
              <a:rPr lang="en-US" dirty="0"/>
              <a:t>Create an unlock code (unique for each user) – this prevents students from exiting the screen and access other information in 5-Star</a:t>
            </a:r>
          </a:p>
          <a:p>
            <a:pPr lvl="1"/>
            <a:r>
              <a:rPr lang="en-US" dirty="0"/>
              <a:t>Set up your tab for students to be able to check in/out</a:t>
            </a:r>
          </a:p>
          <a:p>
            <a:pPr lvl="1"/>
            <a:r>
              <a:rPr lang="en-US" dirty="0"/>
              <a:t>Only passes with kiosk mode enabled will appear from the drop down menu</a:t>
            </a:r>
          </a:p>
          <a:p>
            <a:pPr lvl="2"/>
            <a:r>
              <a:rPr lang="en-US" dirty="0"/>
              <a:t>They can enter their ID, use a barcode scanner (if provided), or use the search by name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3F1D15D-C2E0-E737-F8DD-823EA96F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6" y="463811"/>
            <a:ext cx="1235502" cy="1001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4A05F-3168-A6C9-6D5F-D29C5517B3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88106" y="2375168"/>
            <a:ext cx="7435387" cy="3754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14CED-EAFB-5E5F-5643-370D7CF2D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007661"/>
            <a:ext cx="7772400" cy="279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4FEF08-986A-239A-A9B6-6A855AF71C20}"/>
              </a:ext>
            </a:extLst>
          </p:cNvPr>
          <p:cNvSpPr/>
          <p:nvPr/>
        </p:nvSpPr>
        <p:spPr>
          <a:xfrm>
            <a:off x="5694218" y="2028443"/>
            <a:ext cx="498764" cy="229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7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24DE-153D-C149-9CCD-5ED2628DB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5-Star Students</a:t>
            </a:r>
          </a:p>
        </p:txBody>
      </p:sp>
    </p:spTree>
    <p:extLst>
      <p:ext uri="{BB962C8B-B14F-4D97-AF65-F5344CB8AC3E}">
        <p14:creationId xmlns:p14="http://schemas.microsoft.com/office/powerpoint/2010/main" val="139513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253F-5A25-9043-8DB7-53B0AFC0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 to your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2F0D-FFAF-CB47-8D07-2FC59F7A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receive an email invitation to set up your password</a:t>
            </a:r>
          </a:p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https://5starstudents.com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Download the 5-Star Students Manager app to scan IDs with a mobile device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705F8-5AE2-714D-9D07-8C3E426F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283" y="3952567"/>
            <a:ext cx="2649794" cy="26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3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7599-4D81-8748-A460-CA4F8243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13" y="230804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View and Manage Your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ED54-A35B-5F4B-AA11-218C2C63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2" y="1452700"/>
            <a:ext cx="5369560" cy="1354455"/>
          </a:xfrm>
        </p:spPr>
        <p:txBody>
          <a:bodyPr>
            <a:normAutofit/>
          </a:bodyPr>
          <a:lstStyle/>
          <a:p>
            <a:r>
              <a:rPr lang="en-US" sz="1800" dirty="0"/>
              <a:t>Download student barcodes</a:t>
            </a:r>
          </a:p>
          <a:p>
            <a:r>
              <a:rPr lang="en-US" sz="1800" dirty="0"/>
              <a:t>Download </a:t>
            </a:r>
            <a:r>
              <a:rPr lang="en-US" sz="1800" b="1" dirty="0"/>
              <a:t>class barcodes</a:t>
            </a:r>
            <a:r>
              <a:rPr lang="en-US" sz="1800" dirty="0"/>
              <a:t>: a single barcode that represents everyone from that class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E34A0-D562-6648-981A-D89E36B7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2" y="2904947"/>
            <a:ext cx="8273048" cy="3716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18783-6942-C148-A5A2-E024EBDA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347" y="1594274"/>
            <a:ext cx="3196293" cy="23149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2B7D33-3DC6-A346-8856-2AD86A010BF3}"/>
              </a:ext>
            </a:extLst>
          </p:cNvPr>
          <p:cNvSpPr/>
          <p:nvPr/>
        </p:nvSpPr>
        <p:spPr>
          <a:xfrm>
            <a:off x="8782347" y="2807156"/>
            <a:ext cx="1469093" cy="110206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8B6925-24B9-D24F-B30A-D355801A8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840" y="4307840"/>
            <a:ext cx="3352800" cy="208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1EEBF0-4687-8D4A-81DD-AC1921F6F98B}"/>
              </a:ext>
            </a:extLst>
          </p:cNvPr>
          <p:cNvSpPr/>
          <p:nvPr/>
        </p:nvSpPr>
        <p:spPr>
          <a:xfrm>
            <a:off x="7691120" y="3407585"/>
            <a:ext cx="934720" cy="50163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C7A4DA49-DF5E-3F46-9B8D-EBE8441B0809}"/>
              </a:ext>
            </a:extLst>
          </p:cNvPr>
          <p:cNvSpPr/>
          <p:nvPr/>
        </p:nvSpPr>
        <p:spPr>
          <a:xfrm rot="5400000">
            <a:off x="8878648" y="3422728"/>
            <a:ext cx="865983" cy="1371600"/>
          </a:xfrm>
          <a:prstGeom prst="bentArrow">
            <a:avLst>
              <a:gd name="adj1" fmla="val 25000"/>
              <a:gd name="adj2" fmla="val 25000"/>
              <a:gd name="adj3" fmla="val 24091"/>
              <a:gd name="adj4" fmla="val 45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785A5-6B30-C240-9D8F-5D5F6BA09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32" y="1021220"/>
            <a:ext cx="5479340" cy="5402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C421B-76F0-5D44-AB4F-B3F8A78B4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142" y="1021220"/>
            <a:ext cx="1888488" cy="5402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C13247-683D-F448-83D2-3BAFA209CB6F}"/>
              </a:ext>
            </a:extLst>
          </p:cNvPr>
          <p:cNvSpPr txBox="1"/>
          <p:nvPr/>
        </p:nvSpPr>
        <p:spPr>
          <a:xfrm>
            <a:off x="893346" y="438666"/>
            <a:ext cx="318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Class Barcodes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B0B23-FAF6-7546-BAD0-6F1754B860C0}"/>
              </a:ext>
            </a:extLst>
          </p:cNvPr>
          <p:cNvSpPr txBox="1"/>
          <p:nvPr/>
        </p:nvSpPr>
        <p:spPr>
          <a:xfrm>
            <a:off x="6667962" y="438666"/>
            <a:ext cx="318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Class Member Barcodes</a:t>
            </a:r>
          </a:p>
        </p:txBody>
      </p:sp>
    </p:spTree>
    <p:extLst>
      <p:ext uri="{BB962C8B-B14F-4D97-AF65-F5344CB8AC3E}">
        <p14:creationId xmlns:p14="http://schemas.microsoft.com/office/powerpoint/2010/main" val="18885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3260-8634-4E40-B184-B36782E7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292909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Activities - </a:t>
            </a:r>
            <a:r>
              <a:rPr lang="en-US" sz="2700" dirty="0"/>
              <a:t>Organizations/groups that individuals belong 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5F5C-DBD8-5744-A0ED-C70E0BDB7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581"/>
            <a:ext cx="8596668" cy="4824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Ex) clubs, athletic teams, scholastic groups, honor roll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69F6A-AB9A-0A48-B0EF-97A983FBA0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7334" y="2508555"/>
            <a:ext cx="9707671" cy="3715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AEFD1-5CB0-3D44-8CEA-194D138C3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71" y="493569"/>
            <a:ext cx="1016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3260-8634-4E40-B184-B36782E7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316" y="100611"/>
            <a:ext cx="7729728" cy="1188720"/>
          </a:xfrm>
        </p:spPr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5F5C-DBD8-5744-A0ED-C70E0BDB7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62" y="1726824"/>
            <a:ext cx="4689792" cy="1636136"/>
          </a:xfrm>
        </p:spPr>
        <p:txBody>
          <a:bodyPr>
            <a:noAutofit/>
          </a:bodyPr>
          <a:lstStyle/>
          <a:p>
            <a:r>
              <a:rPr lang="en-US" sz="1800" dirty="0"/>
              <a:t>Add participants from the website or phone</a:t>
            </a:r>
          </a:p>
          <a:p>
            <a:r>
              <a:rPr lang="en-US" sz="1800" dirty="0"/>
              <a:t>Connect rosters to meetings from your calendar</a:t>
            </a:r>
          </a:p>
          <a:p>
            <a:r>
              <a:rPr lang="en-US" sz="1800" dirty="0"/>
              <a:t>Send notifications to members </a:t>
            </a:r>
            <a:r>
              <a:rPr lang="en-US" sz="1400" dirty="0"/>
              <a:t>(for schools with the Student Mobile App)</a:t>
            </a: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1D4DC-0544-6049-AE45-D37521F7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793" y="1725432"/>
            <a:ext cx="2874723" cy="5110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B3AEE2-D04A-8C4B-AC6C-3EF2F3402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2" y="3679634"/>
            <a:ext cx="8276275" cy="31564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7B3A3-1644-6A41-917C-8BBA2C78B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953" y="1344214"/>
            <a:ext cx="4029181" cy="22553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3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1D7C4-C395-D142-9182-23D4601F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760" y="326835"/>
            <a:ext cx="7149877" cy="2726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EA132-12EE-3F40-AD8C-AD2A65A8A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33" y="5100355"/>
            <a:ext cx="666276" cy="639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34A34-A329-C740-BBC2-54B8D2084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33" y="4221664"/>
            <a:ext cx="666276" cy="596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F6DB6-292A-6446-8C16-DEC9F6E90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33" y="3410982"/>
            <a:ext cx="668734" cy="65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6B48CE-5743-E140-9602-5B148E9B3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704" y="5100355"/>
            <a:ext cx="750539" cy="710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129C33-B676-944C-A97A-EB13C39A5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04" y="4221664"/>
            <a:ext cx="747516" cy="727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D9AC3-92BB-DD4E-8EE3-7706ACB2D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704" y="3410982"/>
            <a:ext cx="747516" cy="6595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FE66DF-59C5-3C41-8E6E-EB72AE178DDD}"/>
              </a:ext>
            </a:extLst>
          </p:cNvPr>
          <p:cNvSpPr txBox="1"/>
          <p:nvPr/>
        </p:nvSpPr>
        <p:spPr>
          <a:xfrm>
            <a:off x="1848465" y="3410982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list</a:t>
            </a:r>
            <a:r>
              <a:rPr lang="en-US" dirty="0"/>
              <a:t>: manually select students from the roster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62CD3-7200-A94F-9E17-1F69179DF6DF}"/>
              </a:ext>
            </a:extLst>
          </p:cNvPr>
          <p:cNvSpPr txBox="1"/>
          <p:nvPr/>
        </p:nvSpPr>
        <p:spPr>
          <a:xfrm>
            <a:off x="1848465" y="4221664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names</a:t>
            </a:r>
            <a:r>
              <a:rPr lang="en-US" dirty="0"/>
              <a:t>: manually enter or copy/paste a list of student names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CF497-3A90-6249-B812-0C369BC1CAA9}"/>
              </a:ext>
            </a:extLst>
          </p:cNvPr>
          <p:cNvSpPr txBox="1"/>
          <p:nvPr/>
        </p:nvSpPr>
        <p:spPr>
          <a:xfrm>
            <a:off x="1848465" y="5100355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from IDs</a:t>
            </a:r>
            <a:r>
              <a:rPr lang="en-US" dirty="0"/>
              <a:t>: manually enter or copy/paste a list of student 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6E49D3-5341-CC49-9314-93931D66841B}"/>
              </a:ext>
            </a:extLst>
          </p:cNvPr>
          <p:cNvSpPr txBox="1"/>
          <p:nvPr/>
        </p:nvSpPr>
        <p:spPr>
          <a:xfrm>
            <a:off x="7025148" y="3410981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 from file</a:t>
            </a:r>
            <a:r>
              <a:rPr lang="en-US" dirty="0"/>
              <a:t>: upload an excel or csv file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E0B3AD-5C95-864E-99D4-F924A7156A79}"/>
              </a:ext>
            </a:extLst>
          </p:cNvPr>
          <p:cNvSpPr txBox="1"/>
          <p:nvPr/>
        </p:nvSpPr>
        <p:spPr>
          <a:xfrm>
            <a:off x="7025148" y="4221664"/>
            <a:ext cx="417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 from scanner</a:t>
            </a:r>
            <a:r>
              <a:rPr lang="en-US" dirty="0"/>
              <a:t>: upload the BARCODES.TXT file from a mobile scanner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4066AE-BFA6-1643-8C5E-79A29A9A281E}"/>
              </a:ext>
            </a:extLst>
          </p:cNvPr>
          <p:cNvSpPr txBox="1"/>
          <p:nvPr/>
        </p:nvSpPr>
        <p:spPr>
          <a:xfrm>
            <a:off x="7025148" y="5093289"/>
            <a:ext cx="39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Qualify from events</a:t>
            </a:r>
            <a:r>
              <a:rPr lang="en-US" dirty="0"/>
              <a:t>: update participants based on event attendance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35BE30-9294-094C-99C8-14341DEC4DA4}"/>
              </a:ext>
            </a:extLst>
          </p:cNvPr>
          <p:cNvSpPr/>
          <p:nvPr/>
        </p:nvSpPr>
        <p:spPr>
          <a:xfrm>
            <a:off x="2454459" y="1111045"/>
            <a:ext cx="2019218" cy="48178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CFEF-467A-0B41-8443-C535260E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90" y="195256"/>
            <a:ext cx="8377870" cy="1188720"/>
          </a:xfrm>
        </p:spPr>
        <p:txBody>
          <a:bodyPr>
            <a:normAutofit/>
          </a:bodyPr>
          <a:lstStyle/>
          <a:p>
            <a:r>
              <a:rPr lang="en-US" dirty="0"/>
              <a:t>Events - </a:t>
            </a:r>
            <a:r>
              <a:rPr lang="en-US" sz="2400" dirty="0"/>
              <a:t>Happenings that students attend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5605-C070-F34A-877E-9C826F3E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92" y="1705124"/>
            <a:ext cx="5823674" cy="546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Ex) dances, spirit days, club meetings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3483F-38CC-CE4C-99E4-5F47DC58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5992" y="2676604"/>
            <a:ext cx="10250466" cy="3942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C4BAE-B8A9-314D-880C-1090AA808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6" y="383216"/>
            <a:ext cx="914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75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{FE67C5AA-023A-9347-84A9-5FA9669323C5}tf10001120</Template>
  <TotalTime>137</TotalTime>
  <Words>1123</Words>
  <Application>Microsoft Macintosh PowerPoint</Application>
  <PresentationFormat>Widescreen</PresentationFormat>
  <Paragraphs>132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Gill Sans MT</vt:lpstr>
      <vt:lpstr>Parcel</vt:lpstr>
      <vt:lpstr>5-Star Students</vt:lpstr>
      <vt:lpstr>What can 5-Star Students do?</vt:lpstr>
      <vt:lpstr>Sign in to your account</vt:lpstr>
      <vt:lpstr>View and Manage Your Classes</vt:lpstr>
      <vt:lpstr>PowerPoint Presentation</vt:lpstr>
      <vt:lpstr>Activities - Organizations/groups that individuals belong to</vt:lpstr>
      <vt:lpstr>Activities</vt:lpstr>
      <vt:lpstr>PowerPoint Presentation</vt:lpstr>
      <vt:lpstr>Events - Happenings that students attend</vt:lpstr>
      <vt:lpstr>Events</vt:lpstr>
      <vt:lpstr>PowerPoint Presentation</vt:lpstr>
      <vt:lpstr>Events – using the Student Mobile App</vt:lpstr>
      <vt:lpstr>Behaviors - Positive occurrences</vt:lpstr>
      <vt:lpstr>PowerPoint Presentation</vt:lpstr>
      <vt:lpstr>Behaviors</vt:lpstr>
      <vt:lpstr>Interventions</vt:lpstr>
      <vt:lpstr>PowerPoint Presentation</vt:lpstr>
      <vt:lpstr>Rewards and Recognition</vt:lpstr>
      <vt:lpstr>PowerPoint Presentation</vt:lpstr>
      <vt:lpstr>Surveys and Voting</vt:lpstr>
      <vt:lpstr>Emergency Check-In</vt:lpstr>
      <vt:lpstr>Health Screening Surveys and Health Checks</vt:lpstr>
      <vt:lpstr>Hall Passes</vt:lpstr>
      <vt:lpstr>Assign Hall Passes</vt:lpstr>
      <vt:lpstr>Assign Hall Passes</vt:lpstr>
      <vt:lpstr>Assign Hall Passes</vt:lpstr>
      <vt:lpstr>Assign Hall Passes</vt:lpstr>
      <vt:lpstr>View Hall Passes</vt:lpstr>
      <vt:lpstr>5-Star Students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5-Star Students</dc:title>
  <dc:creator>Brian Bourgeois</dc:creator>
  <cp:lastModifiedBy>Brian Bourgeois</cp:lastModifiedBy>
  <cp:revision>9</cp:revision>
  <dcterms:created xsi:type="dcterms:W3CDTF">2021-03-11T20:23:48Z</dcterms:created>
  <dcterms:modified xsi:type="dcterms:W3CDTF">2023-01-09T22:34:06Z</dcterms:modified>
</cp:coreProperties>
</file>