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Gilda Display" charset="1" panose="02000000000000000000"/>
      <p:regular r:id="rId27"/>
    </p:embeddedFont>
    <p:embeddedFont>
      <p:font typeface="Neue Machina Ultra-Bold" charset="1" panose="00000900000000000000"/>
      <p:regular r:id="rId28"/>
    </p:embeddedFont>
    <p:embeddedFont>
      <p:font typeface="Disket Mono" charset="1" panose="020B0509050000020004"/>
      <p:regular r:id="rId29"/>
    </p:embeddedFont>
    <p:embeddedFont>
      <p:font typeface="HK Grotesk Light" charset="1" panose="00000400000000000000"/>
      <p:regular r:id="rId30"/>
    </p:embeddedFont>
    <p:embeddedFont>
      <p:font typeface="HK Grotesk" charset="1" panose="00000500000000000000"/>
      <p:regular r:id="rId31"/>
    </p:embeddedFont>
    <p:embeddedFont>
      <p:font typeface="HK Grotesk Bold" charset="1" panose="0000080000000000000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8.jpeg" Type="http://schemas.openxmlformats.org/officeDocument/2006/relationships/image"/><Relationship Id="rId4" Target="../media/image29.jpeg" Type="http://schemas.openxmlformats.org/officeDocument/2006/relationships/image"/><Relationship Id="rId5" Target="../media/image30.jpeg" Type="http://schemas.openxmlformats.org/officeDocument/2006/relationships/image"/><Relationship Id="rId6" Target="../media/image3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33.png" Type="http://schemas.openxmlformats.org/officeDocument/2006/relationships/image"/><Relationship Id="rId4" Target="https://app.5starstudents.com/Data/BehaviorMetrics" TargetMode="External" Type="http://schemas.openxmlformats.org/officeDocument/2006/relationships/hyperlink"/><Relationship Id="rId5" Target="https://app.5starstudents.com/Data/Report/B10" TargetMode="External" Type="http://schemas.openxmlformats.org/officeDocument/2006/relationships/hyperlink"/><Relationship Id="rId6" Target="https://app.5starstudents.com/Data/Report/B4" TargetMode="External" Type="http://schemas.openxmlformats.org/officeDocument/2006/relationships/hyperlink"/><Relationship Id="rId7" Target="https://app.5starstudents.com/Data/Report/B7" TargetMode="External" Type="http://schemas.openxmlformats.org/officeDocument/2006/relationships/hyperlink"/><Relationship Id="rId8" Target="https://app.5starstudents.com/Data/Report/B6" TargetMode="External" Type="http://schemas.openxmlformats.org/officeDocument/2006/relationships/hyperlink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Relationship Id="rId3" Target="https://www.iorad.com/player/2263036/Manually-add-close-hall-passes?isStaticShare=true" TargetMode="External" Type="http://schemas.openxmlformats.org/officeDocument/2006/relationships/hyperlink"/><Relationship Id="rId4" Target="https://www.iorad.com/player/2488589/Class-Management---Hall-Passes?isStaticShare=true" TargetMode="External" Type="http://schemas.openxmlformats.org/officeDocument/2006/relationships/hyperlink"/><Relationship Id="rId5" Target="https://ior.ad/buZd" TargetMode="External" Type="http://schemas.openxmlformats.org/officeDocument/2006/relationships/hyperlink"/><Relationship Id="rId6" Target="https://app.5starstudents.com/HallPasses/QRCodes" TargetMode="External" Type="http://schemas.openxmlformats.org/officeDocument/2006/relationships/hyperlink"/><Relationship Id="rId7" Target="https://youtu.be/AFeJNDJYTJw" TargetMode="External" Type="http://schemas.openxmlformats.org/officeDocument/2006/relationships/hyperlink"/><Relationship Id="rId8" Target="https://www.iorad.com/player/2506210/Schedule-future-hall-pass--multiple-dates-?isStaticShare=true" TargetMode="External" Type="http://schemas.openxmlformats.org/officeDocument/2006/relationships/hyperlink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Relationship Id="rId3" Target="../media/image37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https://app.5starstudents.com/HallPasses/History" TargetMode="External" Type="http://schemas.openxmlformats.org/officeDocument/2006/relationships/hyperlink"/><Relationship Id="rId4" Target="https://app.5starstudents.com/Data/Report/HP1" TargetMode="External" Type="http://schemas.openxmlformats.org/officeDocument/2006/relationships/hyperlink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40.pn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https://www.canva.com/design/DAGS6sEMGw8/20grOESzuC8-K4gKxhlyMQ/view?utm_content=DAGS6sEMGw8&amp;utm_campaign=designshare&amp;utm_medium=link2&amp;utm_source=uniquelinks&amp;utlId=hcd733dc56c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https://app.5starstudents.com/Class/List" TargetMode="External" Type="http://schemas.openxmlformats.org/officeDocument/2006/relationships/hyperlink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https://app.5starstudents.com/Class/List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611225" y="6787402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366708" y="2274751"/>
            <a:ext cx="7230867" cy="3161732"/>
          </a:xfrm>
          <a:custGeom>
            <a:avLst/>
            <a:gdLst/>
            <a:ahLst/>
            <a:cxnLst/>
            <a:rect r="r" b="b" t="t" l="l"/>
            <a:pathLst>
              <a:path h="3161732" w="7230867">
                <a:moveTo>
                  <a:pt x="0" y="0"/>
                </a:moveTo>
                <a:lnTo>
                  <a:pt x="7230867" y="0"/>
                </a:lnTo>
                <a:lnTo>
                  <a:pt x="7230867" y="3161732"/>
                </a:lnTo>
                <a:lnTo>
                  <a:pt x="0" y="31617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734675" y="2675455"/>
            <a:ext cx="6886575" cy="326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69"/>
              </a:lnSpc>
            </a:pPr>
            <a:r>
              <a:rPr lang="en-US" sz="846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5-Star Students Staff Training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50557" y="593194"/>
            <a:ext cx="9369275" cy="1697992"/>
          </a:xfrm>
          <a:custGeom>
            <a:avLst/>
            <a:gdLst/>
            <a:ahLst/>
            <a:cxnLst/>
            <a:rect r="r" b="b" t="t" l="l"/>
            <a:pathLst>
              <a:path h="1697992" w="9369275">
                <a:moveTo>
                  <a:pt x="0" y="0"/>
                </a:moveTo>
                <a:lnTo>
                  <a:pt x="9369275" y="0"/>
                </a:lnTo>
                <a:lnTo>
                  <a:pt x="9369275" y="1697992"/>
                </a:lnTo>
                <a:lnTo>
                  <a:pt x="0" y="16979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195221" y="524882"/>
            <a:ext cx="2166686" cy="1834616"/>
            <a:chOff x="0" y="0"/>
            <a:chExt cx="570650" cy="48319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0650" cy="483191"/>
            </a:xfrm>
            <a:custGeom>
              <a:avLst/>
              <a:gdLst/>
              <a:ahLst/>
              <a:cxnLst/>
              <a:rect r="r" b="b" t="t" l="l"/>
              <a:pathLst>
                <a:path h="483191" w="570650">
                  <a:moveTo>
                    <a:pt x="182231" y="0"/>
                  </a:moveTo>
                  <a:lnTo>
                    <a:pt x="388418" y="0"/>
                  </a:lnTo>
                  <a:cubicBezTo>
                    <a:pt x="489062" y="0"/>
                    <a:pt x="570650" y="81588"/>
                    <a:pt x="570650" y="182231"/>
                  </a:cubicBezTo>
                  <a:lnTo>
                    <a:pt x="570650" y="300960"/>
                  </a:lnTo>
                  <a:cubicBezTo>
                    <a:pt x="570650" y="401603"/>
                    <a:pt x="489062" y="483191"/>
                    <a:pt x="388418" y="483191"/>
                  </a:cubicBezTo>
                  <a:lnTo>
                    <a:pt x="182231" y="483191"/>
                  </a:lnTo>
                  <a:cubicBezTo>
                    <a:pt x="81588" y="483191"/>
                    <a:pt x="0" y="401603"/>
                    <a:pt x="0" y="300960"/>
                  </a:cubicBezTo>
                  <a:lnTo>
                    <a:pt x="0" y="182231"/>
                  </a:lnTo>
                  <a:cubicBezTo>
                    <a:pt x="0" y="81588"/>
                    <a:pt x="81588" y="0"/>
                    <a:pt x="182231" y="0"/>
                  </a:cubicBezTo>
                  <a:close/>
                </a:path>
              </a:pathLst>
            </a:custGeom>
            <a:ln w="95250" cap="rnd">
              <a:solidFill>
                <a:srgbClr val="8B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570650" cy="5117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554108" y="4263202"/>
            <a:ext cx="11179784" cy="1760596"/>
          </a:xfrm>
          <a:custGeom>
            <a:avLst/>
            <a:gdLst/>
            <a:ahLst/>
            <a:cxnLst/>
            <a:rect r="r" b="b" t="t" l="l"/>
            <a:pathLst>
              <a:path h="1760596" w="11179784">
                <a:moveTo>
                  <a:pt x="0" y="0"/>
                </a:moveTo>
                <a:lnTo>
                  <a:pt x="11179784" y="0"/>
                </a:lnTo>
                <a:lnTo>
                  <a:pt x="11179784" y="1760596"/>
                </a:lnTo>
                <a:lnTo>
                  <a:pt x="0" y="17605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666750" y="524882"/>
            <a:ext cx="9283976" cy="1834616"/>
            <a:chOff x="0" y="0"/>
            <a:chExt cx="12378635" cy="2446155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523875"/>
              <a:ext cx="12378635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7877"/>
                </a:lnSpc>
              </a:pPr>
              <a:r>
                <a:rPr lang="en-US" b="true" sz="11253" spc="-337">
                  <a:solidFill>
                    <a:srgbClr val="335397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class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63766" y="1531729"/>
              <a:ext cx="12214869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MANAGEMENT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5658125" y="7172643"/>
            <a:ext cx="6971749" cy="148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Navigate to the Class Management</a:t>
            </a:r>
          </a:p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Click the Behaviors tab</a:t>
            </a:r>
          </a:p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Mark the page as a favorite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8300622" y="4263202"/>
            <a:ext cx="1021754" cy="828465"/>
            <a:chOff x="0" y="0"/>
            <a:chExt cx="269104" cy="21819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69104" cy="218196"/>
            </a:xfrm>
            <a:custGeom>
              <a:avLst/>
              <a:gdLst/>
              <a:ahLst/>
              <a:cxnLst/>
              <a:rect r="r" b="b" t="t" l="l"/>
              <a:pathLst>
                <a:path h="218196" w="269104">
                  <a:moveTo>
                    <a:pt x="109098" y="0"/>
                  </a:moveTo>
                  <a:lnTo>
                    <a:pt x="160006" y="0"/>
                  </a:lnTo>
                  <a:cubicBezTo>
                    <a:pt x="220259" y="0"/>
                    <a:pt x="269104" y="48845"/>
                    <a:pt x="269104" y="109098"/>
                  </a:cubicBezTo>
                  <a:lnTo>
                    <a:pt x="269104" y="109098"/>
                  </a:lnTo>
                  <a:cubicBezTo>
                    <a:pt x="269104" y="138033"/>
                    <a:pt x="257610" y="165782"/>
                    <a:pt x="237150" y="186242"/>
                  </a:cubicBezTo>
                  <a:cubicBezTo>
                    <a:pt x="216690" y="206702"/>
                    <a:pt x="188940" y="218196"/>
                    <a:pt x="160006" y="218196"/>
                  </a:cubicBezTo>
                  <a:lnTo>
                    <a:pt x="109098" y="218196"/>
                  </a:lnTo>
                  <a:cubicBezTo>
                    <a:pt x="48845" y="218196"/>
                    <a:pt x="0" y="169352"/>
                    <a:pt x="0" y="109098"/>
                  </a:cubicBezTo>
                  <a:lnTo>
                    <a:pt x="0" y="109098"/>
                  </a:lnTo>
                  <a:cubicBezTo>
                    <a:pt x="0" y="48845"/>
                    <a:pt x="48845" y="0"/>
                    <a:pt x="109098" y="0"/>
                  </a:cubicBezTo>
                  <a:close/>
                </a:path>
              </a:pathLst>
            </a:custGeom>
            <a:ln w="95250" cap="rnd">
              <a:solidFill>
                <a:srgbClr val="8B000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269104" cy="2467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50557" y="593194"/>
            <a:ext cx="9369275" cy="1697992"/>
          </a:xfrm>
          <a:custGeom>
            <a:avLst/>
            <a:gdLst/>
            <a:ahLst/>
            <a:cxnLst/>
            <a:rect r="r" b="b" t="t" l="l"/>
            <a:pathLst>
              <a:path h="1697992" w="9369275">
                <a:moveTo>
                  <a:pt x="0" y="0"/>
                </a:moveTo>
                <a:lnTo>
                  <a:pt x="9369275" y="0"/>
                </a:lnTo>
                <a:lnTo>
                  <a:pt x="9369275" y="1697992"/>
                </a:lnTo>
                <a:lnTo>
                  <a:pt x="0" y="16979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195221" y="524882"/>
            <a:ext cx="2166686" cy="1834616"/>
            <a:chOff x="0" y="0"/>
            <a:chExt cx="570650" cy="48319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0650" cy="483191"/>
            </a:xfrm>
            <a:custGeom>
              <a:avLst/>
              <a:gdLst/>
              <a:ahLst/>
              <a:cxnLst/>
              <a:rect r="r" b="b" t="t" l="l"/>
              <a:pathLst>
                <a:path h="483191" w="570650">
                  <a:moveTo>
                    <a:pt x="182231" y="0"/>
                  </a:moveTo>
                  <a:lnTo>
                    <a:pt x="388418" y="0"/>
                  </a:lnTo>
                  <a:cubicBezTo>
                    <a:pt x="489062" y="0"/>
                    <a:pt x="570650" y="81588"/>
                    <a:pt x="570650" y="182231"/>
                  </a:cubicBezTo>
                  <a:lnTo>
                    <a:pt x="570650" y="300960"/>
                  </a:lnTo>
                  <a:cubicBezTo>
                    <a:pt x="570650" y="401603"/>
                    <a:pt x="489062" y="483191"/>
                    <a:pt x="388418" y="483191"/>
                  </a:cubicBezTo>
                  <a:lnTo>
                    <a:pt x="182231" y="483191"/>
                  </a:lnTo>
                  <a:cubicBezTo>
                    <a:pt x="81588" y="483191"/>
                    <a:pt x="0" y="401603"/>
                    <a:pt x="0" y="300960"/>
                  </a:cubicBezTo>
                  <a:lnTo>
                    <a:pt x="0" y="182231"/>
                  </a:lnTo>
                  <a:cubicBezTo>
                    <a:pt x="0" y="81588"/>
                    <a:pt x="81588" y="0"/>
                    <a:pt x="182231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570650" cy="5117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6203646" y="2693108"/>
            <a:ext cx="11716070" cy="6641745"/>
          </a:xfrm>
          <a:custGeom>
            <a:avLst/>
            <a:gdLst/>
            <a:ahLst/>
            <a:cxnLst/>
            <a:rect r="r" b="b" t="t" l="l"/>
            <a:pathLst>
              <a:path h="6641745" w="11716070">
                <a:moveTo>
                  <a:pt x="0" y="0"/>
                </a:moveTo>
                <a:lnTo>
                  <a:pt x="11716070" y="0"/>
                </a:lnTo>
                <a:lnTo>
                  <a:pt x="11716070" y="6641745"/>
                </a:lnTo>
                <a:lnTo>
                  <a:pt x="0" y="66417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6203646" y="4228833"/>
            <a:ext cx="2791193" cy="602948"/>
            <a:chOff x="0" y="0"/>
            <a:chExt cx="735129" cy="15880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35129" cy="158801"/>
            </a:xfrm>
            <a:custGeom>
              <a:avLst/>
              <a:gdLst/>
              <a:ahLst/>
              <a:cxnLst/>
              <a:rect r="r" b="b" t="t" l="l"/>
              <a:pathLst>
                <a:path h="158801" w="735129">
                  <a:moveTo>
                    <a:pt x="79401" y="0"/>
                  </a:moveTo>
                  <a:lnTo>
                    <a:pt x="655729" y="0"/>
                  </a:lnTo>
                  <a:cubicBezTo>
                    <a:pt x="699580" y="0"/>
                    <a:pt x="735129" y="35549"/>
                    <a:pt x="735129" y="79401"/>
                  </a:cubicBezTo>
                  <a:lnTo>
                    <a:pt x="735129" y="79401"/>
                  </a:lnTo>
                  <a:cubicBezTo>
                    <a:pt x="735129" y="123252"/>
                    <a:pt x="699580" y="158801"/>
                    <a:pt x="655729" y="158801"/>
                  </a:cubicBezTo>
                  <a:lnTo>
                    <a:pt x="79401" y="158801"/>
                  </a:lnTo>
                  <a:cubicBezTo>
                    <a:pt x="35549" y="158801"/>
                    <a:pt x="0" y="123252"/>
                    <a:pt x="0" y="79401"/>
                  </a:cubicBezTo>
                  <a:lnTo>
                    <a:pt x="0" y="79401"/>
                  </a:lnTo>
                  <a:cubicBezTo>
                    <a:pt x="0" y="35549"/>
                    <a:pt x="35549" y="0"/>
                    <a:pt x="79401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735129" cy="187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144000" y="3198726"/>
            <a:ext cx="3036006" cy="1030107"/>
            <a:chOff x="0" y="0"/>
            <a:chExt cx="799607" cy="27130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99607" cy="271304"/>
            </a:xfrm>
            <a:custGeom>
              <a:avLst/>
              <a:gdLst/>
              <a:ahLst/>
              <a:cxnLst/>
              <a:rect r="r" b="b" t="t" l="l"/>
              <a:pathLst>
                <a:path h="271304" w="799607">
                  <a:moveTo>
                    <a:pt x="130052" y="0"/>
                  </a:moveTo>
                  <a:lnTo>
                    <a:pt x="669555" y="0"/>
                  </a:lnTo>
                  <a:cubicBezTo>
                    <a:pt x="704047" y="0"/>
                    <a:pt x="737126" y="13702"/>
                    <a:pt x="761515" y="38091"/>
                  </a:cubicBezTo>
                  <a:cubicBezTo>
                    <a:pt x="785905" y="62481"/>
                    <a:pt x="799607" y="95560"/>
                    <a:pt x="799607" y="130052"/>
                  </a:cubicBezTo>
                  <a:lnTo>
                    <a:pt x="799607" y="141252"/>
                  </a:lnTo>
                  <a:cubicBezTo>
                    <a:pt x="799607" y="213078"/>
                    <a:pt x="741380" y="271304"/>
                    <a:pt x="669555" y="271304"/>
                  </a:cubicBezTo>
                  <a:lnTo>
                    <a:pt x="130052" y="271304"/>
                  </a:lnTo>
                  <a:cubicBezTo>
                    <a:pt x="95560" y="271304"/>
                    <a:pt x="62481" y="257602"/>
                    <a:pt x="38091" y="233213"/>
                  </a:cubicBezTo>
                  <a:cubicBezTo>
                    <a:pt x="13702" y="208823"/>
                    <a:pt x="0" y="175744"/>
                    <a:pt x="0" y="141252"/>
                  </a:cubicBezTo>
                  <a:lnTo>
                    <a:pt x="0" y="130052"/>
                  </a:lnTo>
                  <a:cubicBezTo>
                    <a:pt x="0" y="58226"/>
                    <a:pt x="58226" y="0"/>
                    <a:pt x="130052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799607" cy="2998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197118" y="5133708"/>
            <a:ext cx="5965776" cy="2040676"/>
            <a:chOff x="0" y="0"/>
            <a:chExt cx="1571233" cy="53746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571233" cy="537462"/>
            </a:xfrm>
            <a:custGeom>
              <a:avLst/>
              <a:gdLst/>
              <a:ahLst/>
              <a:cxnLst/>
              <a:rect r="r" b="b" t="t" l="l"/>
              <a:pathLst>
                <a:path h="537462" w="1571233">
                  <a:moveTo>
                    <a:pt x="66184" y="0"/>
                  </a:moveTo>
                  <a:lnTo>
                    <a:pt x="1505049" y="0"/>
                  </a:lnTo>
                  <a:cubicBezTo>
                    <a:pt x="1541602" y="0"/>
                    <a:pt x="1571233" y="29632"/>
                    <a:pt x="1571233" y="66184"/>
                  </a:cubicBezTo>
                  <a:lnTo>
                    <a:pt x="1571233" y="471278"/>
                  </a:lnTo>
                  <a:cubicBezTo>
                    <a:pt x="1571233" y="507830"/>
                    <a:pt x="1541602" y="537462"/>
                    <a:pt x="1505049" y="537462"/>
                  </a:cubicBezTo>
                  <a:lnTo>
                    <a:pt x="66184" y="537462"/>
                  </a:lnTo>
                  <a:cubicBezTo>
                    <a:pt x="29632" y="537462"/>
                    <a:pt x="0" y="507830"/>
                    <a:pt x="0" y="471278"/>
                  </a:cubicBezTo>
                  <a:lnTo>
                    <a:pt x="0" y="66184"/>
                  </a:lnTo>
                  <a:cubicBezTo>
                    <a:pt x="0" y="29632"/>
                    <a:pt x="29632" y="0"/>
                    <a:pt x="66184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1571233" cy="566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300283" y="5905500"/>
            <a:ext cx="2694557" cy="654990"/>
            <a:chOff x="0" y="0"/>
            <a:chExt cx="709677" cy="17250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709677" cy="172508"/>
            </a:xfrm>
            <a:custGeom>
              <a:avLst/>
              <a:gdLst/>
              <a:ahLst/>
              <a:cxnLst/>
              <a:rect r="r" b="b" t="t" l="l"/>
              <a:pathLst>
                <a:path h="172508" w="709677">
                  <a:moveTo>
                    <a:pt x="86254" y="0"/>
                  </a:moveTo>
                  <a:lnTo>
                    <a:pt x="623424" y="0"/>
                  </a:lnTo>
                  <a:cubicBezTo>
                    <a:pt x="671060" y="0"/>
                    <a:pt x="709677" y="38617"/>
                    <a:pt x="709677" y="86254"/>
                  </a:cubicBezTo>
                  <a:lnTo>
                    <a:pt x="709677" y="86254"/>
                  </a:lnTo>
                  <a:cubicBezTo>
                    <a:pt x="709677" y="133891"/>
                    <a:pt x="671060" y="172508"/>
                    <a:pt x="623424" y="172508"/>
                  </a:cubicBezTo>
                  <a:lnTo>
                    <a:pt x="86254" y="172508"/>
                  </a:lnTo>
                  <a:cubicBezTo>
                    <a:pt x="38617" y="172508"/>
                    <a:pt x="0" y="133891"/>
                    <a:pt x="0" y="86254"/>
                  </a:cubicBezTo>
                  <a:lnTo>
                    <a:pt x="0" y="86254"/>
                  </a:lnTo>
                  <a:cubicBezTo>
                    <a:pt x="0" y="38617"/>
                    <a:pt x="38617" y="0"/>
                    <a:pt x="86254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709677" cy="201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66750" y="524882"/>
            <a:ext cx="9283976" cy="1834616"/>
            <a:chOff x="0" y="0"/>
            <a:chExt cx="12378635" cy="2446155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523875"/>
              <a:ext cx="12378635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7877"/>
                </a:lnSpc>
              </a:pPr>
              <a:r>
                <a:rPr lang="en-US" b="true" sz="11253" spc="-337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class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63766" y="1531729"/>
              <a:ext cx="12214869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MANAGEMENT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401850" y="3657600"/>
            <a:ext cx="5618649" cy="495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Select your roster(s)</a:t>
            </a:r>
          </a:p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Click the student(s) name from the list to add them to the selected box</a:t>
            </a:r>
          </a:p>
          <a:p>
            <a:pPr algn="l" marL="1295400" indent="-431800" lvl="2">
              <a:lnSpc>
                <a:spcPts val="3900"/>
              </a:lnSpc>
              <a:buAutoNum type="alphaLcPeriod" startAt="1"/>
            </a:pP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use the Select All button to add all of the students</a:t>
            </a:r>
          </a:p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Select the behavior</a:t>
            </a:r>
          </a:p>
          <a:p>
            <a:pPr algn="l" marL="1295400" indent="-431800" lvl="2">
              <a:lnSpc>
                <a:spcPts val="3900"/>
              </a:lnSpc>
              <a:buAutoNum type="alphaLcPeriod" startAt="1"/>
            </a:pP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use the multiplier (optional)</a:t>
            </a:r>
          </a:p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Click Add Behaviors to save</a:t>
            </a: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 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6817249" y="3573843"/>
            <a:ext cx="830312" cy="654990"/>
            <a:chOff x="0" y="0"/>
            <a:chExt cx="218683" cy="17250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18683" cy="172508"/>
            </a:xfrm>
            <a:custGeom>
              <a:avLst/>
              <a:gdLst/>
              <a:ahLst/>
              <a:cxnLst/>
              <a:rect r="r" b="b" t="t" l="l"/>
              <a:pathLst>
                <a:path h="172508" w="218683">
                  <a:moveTo>
                    <a:pt x="86254" y="0"/>
                  </a:moveTo>
                  <a:lnTo>
                    <a:pt x="132429" y="0"/>
                  </a:lnTo>
                  <a:cubicBezTo>
                    <a:pt x="180066" y="0"/>
                    <a:pt x="218683" y="38617"/>
                    <a:pt x="218683" y="86254"/>
                  </a:cubicBezTo>
                  <a:lnTo>
                    <a:pt x="218683" y="86254"/>
                  </a:lnTo>
                  <a:cubicBezTo>
                    <a:pt x="218683" y="133891"/>
                    <a:pt x="180066" y="172508"/>
                    <a:pt x="132429" y="172508"/>
                  </a:cubicBezTo>
                  <a:lnTo>
                    <a:pt x="86254" y="172508"/>
                  </a:lnTo>
                  <a:cubicBezTo>
                    <a:pt x="38617" y="172508"/>
                    <a:pt x="0" y="133891"/>
                    <a:pt x="0" y="86254"/>
                  </a:cubicBezTo>
                  <a:lnTo>
                    <a:pt x="0" y="86254"/>
                  </a:lnTo>
                  <a:cubicBezTo>
                    <a:pt x="0" y="38617"/>
                    <a:pt x="38617" y="0"/>
                    <a:pt x="86254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218683" cy="2010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292473" y="2689099"/>
            <a:ext cx="3395924" cy="6719420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58" r="0" b="-15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3868873" y="2689099"/>
            <a:ext cx="3395924" cy="6719420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7445788" y="2689099"/>
            <a:ext cx="3395924" cy="6719420"/>
            <a:chOff x="0" y="0"/>
            <a:chExt cx="2620010" cy="518414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2" r="0" b="-22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32" id="32"/>
          <p:cNvGrpSpPr>
            <a:grpSpLocks noChangeAspect="true"/>
          </p:cNvGrpSpPr>
          <p:nvPr/>
        </p:nvGrpSpPr>
        <p:grpSpPr>
          <a:xfrm rot="0">
            <a:off x="11022703" y="2689099"/>
            <a:ext cx="3395924" cy="6719420"/>
            <a:chOff x="0" y="0"/>
            <a:chExt cx="2620010" cy="51841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22" r="0" b="-22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42" id="42"/>
          <p:cNvGrpSpPr>
            <a:grpSpLocks noChangeAspect="true"/>
          </p:cNvGrpSpPr>
          <p:nvPr/>
        </p:nvGrpSpPr>
        <p:grpSpPr>
          <a:xfrm rot="0">
            <a:off x="14599603" y="2689099"/>
            <a:ext cx="3395924" cy="6719420"/>
            <a:chOff x="0" y="0"/>
            <a:chExt cx="2620010" cy="518414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22" r="0" b="-22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52" id="52"/>
          <p:cNvGrpSpPr/>
          <p:nvPr/>
        </p:nvGrpSpPr>
        <p:grpSpPr>
          <a:xfrm rot="0">
            <a:off x="2325823" y="3878009"/>
            <a:ext cx="1247271" cy="1160534"/>
            <a:chOff x="0" y="0"/>
            <a:chExt cx="328499" cy="305655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328499" cy="305655"/>
            </a:xfrm>
            <a:custGeom>
              <a:avLst/>
              <a:gdLst/>
              <a:ahLst/>
              <a:cxnLst/>
              <a:rect r="r" b="b" t="t" l="l"/>
              <a:pathLst>
                <a:path h="305655" w="328499">
                  <a:moveTo>
                    <a:pt x="152827" y="0"/>
                  </a:moveTo>
                  <a:lnTo>
                    <a:pt x="175672" y="0"/>
                  </a:lnTo>
                  <a:cubicBezTo>
                    <a:pt x="260076" y="0"/>
                    <a:pt x="328499" y="68423"/>
                    <a:pt x="328499" y="152827"/>
                  </a:cubicBezTo>
                  <a:lnTo>
                    <a:pt x="328499" y="152827"/>
                  </a:lnTo>
                  <a:cubicBezTo>
                    <a:pt x="328499" y="237232"/>
                    <a:pt x="260076" y="305655"/>
                    <a:pt x="175672" y="305655"/>
                  </a:cubicBezTo>
                  <a:lnTo>
                    <a:pt x="152827" y="305655"/>
                  </a:lnTo>
                  <a:cubicBezTo>
                    <a:pt x="68423" y="305655"/>
                    <a:pt x="0" y="237232"/>
                    <a:pt x="0" y="152827"/>
                  </a:cubicBezTo>
                  <a:lnTo>
                    <a:pt x="0" y="152827"/>
                  </a:lnTo>
                  <a:cubicBezTo>
                    <a:pt x="0" y="68423"/>
                    <a:pt x="68423" y="0"/>
                    <a:pt x="152827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28575"/>
              <a:ext cx="328499" cy="3342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666750" y="247322"/>
            <a:ext cx="9283976" cy="1834616"/>
            <a:chOff x="0" y="0"/>
            <a:chExt cx="12378635" cy="2446155"/>
          </a:xfrm>
        </p:grpSpPr>
        <p:sp>
          <p:nvSpPr>
            <p:cNvPr name="TextBox 56" id="56"/>
            <p:cNvSpPr txBox="true"/>
            <p:nvPr/>
          </p:nvSpPr>
          <p:spPr>
            <a:xfrm rot="0">
              <a:off x="0" y="523875"/>
              <a:ext cx="12378635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877"/>
                </a:lnSpc>
              </a:pPr>
              <a:r>
                <a:rPr lang="en-US" sz="11253" spc="-337" b="true">
                  <a:solidFill>
                    <a:srgbClr val="335397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manager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0">
              <a:off x="163766" y="1531729"/>
              <a:ext cx="12214869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APP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4061467" y="4030409"/>
            <a:ext cx="1247271" cy="640110"/>
            <a:chOff x="0" y="0"/>
            <a:chExt cx="328499" cy="168589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328499" cy="168589"/>
            </a:xfrm>
            <a:custGeom>
              <a:avLst/>
              <a:gdLst/>
              <a:ahLst/>
              <a:cxnLst/>
              <a:rect r="r" b="b" t="t" l="l"/>
              <a:pathLst>
                <a:path h="168589" w="328499">
                  <a:moveTo>
                    <a:pt x="84294" y="0"/>
                  </a:moveTo>
                  <a:lnTo>
                    <a:pt x="244205" y="0"/>
                  </a:lnTo>
                  <a:cubicBezTo>
                    <a:pt x="290759" y="0"/>
                    <a:pt x="328499" y="37740"/>
                    <a:pt x="328499" y="84294"/>
                  </a:cubicBezTo>
                  <a:lnTo>
                    <a:pt x="328499" y="84294"/>
                  </a:lnTo>
                  <a:cubicBezTo>
                    <a:pt x="328499" y="106651"/>
                    <a:pt x="319618" y="128091"/>
                    <a:pt x="303810" y="143900"/>
                  </a:cubicBezTo>
                  <a:cubicBezTo>
                    <a:pt x="288002" y="159708"/>
                    <a:pt x="266561" y="168589"/>
                    <a:pt x="244205" y="168589"/>
                  </a:cubicBezTo>
                  <a:lnTo>
                    <a:pt x="84294" y="168589"/>
                  </a:lnTo>
                  <a:cubicBezTo>
                    <a:pt x="61938" y="168589"/>
                    <a:pt x="40498" y="159708"/>
                    <a:pt x="24689" y="143900"/>
                  </a:cubicBezTo>
                  <a:cubicBezTo>
                    <a:pt x="8881" y="128091"/>
                    <a:pt x="0" y="106651"/>
                    <a:pt x="0" y="84294"/>
                  </a:cubicBezTo>
                  <a:lnTo>
                    <a:pt x="0" y="84294"/>
                  </a:lnTo>
                  <a:cubicBezTo>
                    <a:pt x="0" y="61938"/>
                    <a:pt x="8881" y="40498"/>
                    <a:pt x="24689" y="24689"/>
                  </a:cubicBezTo>
                  <a:cubicBezTo>
                    <a:pt x="40498" y="8881"/>
                    <a:pt x="61938" y="0"/>
                    <a:pt x="84294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60" id="60"/>
            <p:cNvSpPr txBox="true"/>
            <p:nvPr/>
          </p:nvSpPr>
          <p:spPr>
            <a:xfrm>
              <a:off x="0" y="-28575"/>
              <a:ext cx="328499" cy="197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7560073" y="3556264"/>
            <a:ext cx="1247271" cy="948290"/>
            <a:chOff x="0" y="0"/>
            <a:chExt cx="328499" cy="249755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328499" cy="249755"/>
            </a:xfrm>
            <a:custGeom>
              <a:avLst/>
              <a:gdLst/>
              <a:ahLst/>
              <a:cxnLst/>
              <a:rect r="r" b="b" t="t" l="l"/>
              <a:pathLst>
                <a:path h="249755" w="328499">
                  <a:moveTo>
                    <a:pt x="124878" y="0"/>
                  </a:moveTo>
                  <a:lnTo>
                    <a:pt x="203622" y="0"/>
                  </a:lnTo>
                  <a:cubicBezTo>
                    <a:pt x="272590" y="0"/>
                    <a:pt x="328499" y="55910"/>
                    <a:pt x="328499" y="124878"/>
                  </a:cubicBezTo>
                  <a:lnTo>
                    <a:pt x="328499" y="124878"/>
                  </a:lnTo>
                  <a:cubicBezTo>
                    <a:pt x="328499" y="157997"/>
                    <a:pt x="315343" y="189760"/>
                    <a:pt x="291924" y="213180"/>
                  </a:cubicBezTo>
                  <a:cubicBezTo>
                    <a:pt x="268504" y="236599"/>
                    <a:pt x="236741" y="249755"/>
                    <a:pt x="203622" y="249755"/>
                  </a:cubicBezTo>
                  <a:lnTo>
                    <a:pt x="124878" y="249755"/>
                  </a:lnTo>
                  <a:cubicBezTo>
                    <a:pt x="91758" y="249755"/>
                    <a:pt x="59995" y="236599"/>
                    <a:pt x="36576" y="213180"/>
                  </a:cubicBezTo>
                  <a:cubicBezTo>
                    <a:pt x="13157" y="189760"/>
                    <a:pt x="0" y="157997"/>
                    <a:pt x="0" y="124878"/>
                  </a:cubicBezTo>
                  <a:lnTo>
                    <a:pt x="0" y="124878"/>
                  </a:lnTo>
                  <a:cubicBezTo>
                    <a:pt x="0" y="91758"/>
                    <a:pt x="13157" y="59995"/>
                    <a:pt x="36576" y="36576"/>
                  </a:cubicBezTo>
                  <a:cubicBezTo>
                    <a:pt x="59995" y="13157"/>
                    <a:pt x="91758" y="0"/>
                    <a:pt x="124878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63" id="63"/>
            <p:cNvSpPr txBox="true"/>
            <p:nvPr/>
          </p:nvSpPr>
          <p:spPr>
            <a:xfrm>
              <a:off x="0" y="-28575"/>
              <a:ext cx="328499" cy="278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9481912" y="3556264"/>
            <a:ext cx="1247271" cy="948290"/>
            <a:chOff x="0" y="0"/>
            <a:chExt cx="328499" cy="249755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328499" cy="249755"/>
            </a:xfrm>
            <a:custGeom>
              <a:avLst/>
              <a:gdLst/>
              <a:ahLst/>
              <a:cxnLst/>
              <a:rect r="r" b="b" t="t" l="l"/>
              <a:pathLst>
                <a:path h="249755" w="328499">
                  <a:moveTo>
                    <a:pt x="124878" y="0"/>
                  </a:moveTo>
                  <a:lnTo>
                    <a:pt x="203622" y="0"/>
                  </a:lnTo>
                  <a:cubicBezTo>
                    <a:pt x="272590" y="0"/>
                    <a:pt x="328499" y="55910"/>
                    <a:pt x="328499" y="124878"/>
                  </a:cubicBezTo>
                  <a:lnTo>
                    <a:pt x="328499" y="124878"/>
                  </a:lnTo>
                  <a:cubicBezTo>
                    <a:pt x="328499" y="157997"/>
                    <a:pt x="315343" y="189760"/>
                    <a:pt x="291924" y="213180"/>
                  </a:cubicBezTo>
                  <a:cubicBezTo>
                    <a:pt x="268504" y="236599"/>
                    <a:pt x="236741" y="249755"/>
                    <a:pt x="203622" y="249755"/>
                  </a:cubicBezTo>
                  <a:lnTo>
                    <a:pt x="124878" y="249755"/>
                  </a:lnTo>
                  <a:cubicBezTo>
                    <a:pt x="91758" y="249755"/>
                    <a:pt x="59995" y="236599"/>
                    <a:pt x="36576" y="213180"/>
                  </a:cubicBezTo>
                  <a:cubicBezTo>
                    <a:pt x="13157" y="189760"/>
                    <a:pt x="0" y="157997"/>
                    <a:pt x="0" y="124878"/>
                  </a:cubicBezTo>
                  <a:lnTo>
                    <a:pt x="0" y="124878"/>
                  </a:lnTo>
                  <a:cubicBezTo>
                    <a:pt x="0" y="91758"/>
                    <a:pt x="13157" y="59995"/>
                    <a:pt x="36576" y="36576"/>
                  </a:cubicBezTo>
                  <a:cubicBezTo>
                    <a:pt x="59995" y="13157"/>
                    <a:pt x="91758" y="0"/>
                    <a:pt x="124878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66" id="66"/>
            <p:cNvSpPr txBox="true"/>
            <p:nvPr/>
          </p:nvSpPr>
          <p:spPr>
            <a:xfrm>
              <a:off x="0" y="-28575"/>
              <a:ext cx="328499" cy="278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11136988" y="3509986"/>
            <a:ext cx="3120795" cy="1277892"/>
            <a:chOff x="0" y="0"/>
            <a:chExt cx="821938" cy="336564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821938" cy="336564"/>
            </a:xfrm>
            <a:custGeom>
              <a:avLst/>
              <a:gdLst/>
              <a:ahLst/>
              <a:cxnLst/>
              <a:rect r="r" b="b" t="t" l="l"/>
              <a:pathLst>
                <a:path h="336564" w="821938">
                  <a:moveTo>
                    <a:pt x="126518" y="0"/>
                  </a:moveTo>
                  <a:lnTo>
                    <a:pt x="695419" y="0"/>
                  </a:lnTo>
                  <a:cubicBezTo>
                    <a:pt x="728974" y="0"/>
                    <a:pt x="761155" y="13330"/>
                    <a:pt x="784881" y="37056"/>
                  </a:cubicBezTo>
                  <a:cubicBezTo>
                    <a:pt x="808608" y="60783"/>
                    <a:pt x="821938" y="92964"/>
                    <a:pt x="821938" y="126518"/>
                  </a:cubicBezTo>
                  <a:lnTo>
                    <a:pt x="821938" y="210046"/>
                  </a:lnTo>
                  <a:cubicBezTo>
                    <a:pt x="821938" y="243600"/>
                    <a:pt x="808608" y="275781"/>
                    <a:pt x="784881" y="299508"/>
                  </a:cubicBezTo>
                  <a:cubicBezTo>
                    <a:pt x="761155" y="323234"/>
                    <a:pt x="728974" y="336564"/>
                    <a:pt x="695419" y="336564"/>
                  </a:cubicBezTo>
                  <a:lnTo>
                    <a:pt x="126518" y="336564"/>
                  </a:lnTo>
                  <a:cubicBezTo>
                    <a:pt x="92964" y="336564"/>
                    <a:pt x="60783" y="323234"/>
                    <a:pt x="37056" y="299508"/>
                  </a:cubicBezTo>
                  <a:cubicBezTo>
                    <a:pt x="13330" y="275781"/>
                    <a:pt x="0" y="243600"/>
                    <a:pt x="0" y="210046"/>
                  </a:cubicBezTo>
                  <a:lnTo>
                    <a:pt x="0" y="126518"/>
                  </a:lnTo>
                  <a:cubicBezTo>
                    <a:pt x="0" y="92964"/>
                    <a:pt x="13330" y="60783"/>
                    <a:pt x="37056" y="37056"/>
                  </a:cubicBezTo>
                  <a:cubicBezTo>
                    <a:pt x="60783" y="13330"/>
                    <a:pt x="92964" y="0"/>
                    <a:pt x="126518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69" id="69"/>
            <p:cNvSpPr txBox="true"/>
            <p:nvPr/>
          </p:nvSpPr>
          <p:spPr>
            <a:xfrm>
              <a:off x="0" y="-28575"/>
              <a:ext cx="821938" cy="3651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14807577" y="8310010"/>
            <a:ext cx="3034058" cy="948290"/>
            <a:chOff x="0" y="0"/>
            <a:chExt cx="799093" cy="249755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799093" cy="249755"/>
            </a:xfrm>
            <a:custGeom>
              <a:avLst/>
              <a:gdLst/>
              <a:ahLst/>
              <a:cxnLst/>
              <a:rect r="r" b="b" t="t" l="l"/>
              <a:pathLst>
                <a:path h="249755" w="799093">
                  <a:moveTo>
                    <a:pt x="124878" y="0"/>
                  </a:moveTo>
                  <a:lnTo>
                    <a:pt x="674216" y="0"/>
                  </a:lnTo>
                  <a:cubicBezTo>
                    <a:pt x="707335" y="0"/>
                    <a:pt x="739098" y="13157"/>
                    <a:pt x="762518" y="36576"/>
                  </a:cubicBezTo>
                  <a:cubicBezTo>
                    <a:pt x="785937" y="59995"/>
                    <a:pt x="799093" y="91758"/>
                    <a:pt x="799093" y="124878"/>
                  </a:cubicBezTo>
                  <a:lnTo>
                    <a:pt x="799093" y="124878"/>
                  </a:lnTo>
                  <a:cubicBezTo>
                    <a:pt x="799093" y="157997"/>
                    <a:pt x="785937" y="189760"/>
                    <a:pt x="762518" y="213180"/>
                  </a:cubicBezTo>
                  <a:cubicBezTo>
                    <a:pt x="739098" y="236599"/>
                    <a:pt x="707335" y="249755"/>
                    <a:pt x="674216" y="249755"/>
                  </a:cubicBezTo>
                  <a:lnTo>
                    <a:pt x="124878" y="249755"/>
                  </a:lnTo>
                  <a:cubicBezTo>
                    <a:pt x="91758" y="249755"/>
                    <a:pt x="59995" y="236599"/>
                    <a:pt x="36576" y="213180"/>
                  </a:cubicBezTo>
                  <a:cubicBezTo>
                    <a:pt x="13157" y="189760"/>
                    <a:pt x="0" y="157997"/>
                    <a:pt x="0" y="124878"/>
                  </a:cubicBezTo>
                  <a:lnTo>
                    <a:pt x="0" y="124878"/>
                  </a:lnTo>
                  <a:cubicBezTo>
                    <a:pt x="0" y="91758"/>
                    <a:pt x="13157" y="59995"/>
                    <a:pt x="36576" y="36576"/>
                  </a:cubicBezTo>
                  <a:cubicBezTo>
                    <a:pt x="59995" y="13157"/>
                    <a:pt x="91758" y="0"/>
                    <a:pt x="124878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72" id="72"/>
            <p:cNvSpPr txBox="true"/>
            <p:nvPr/>
          </p:nvSpPr>
          <p:spPr>
            <a:xfrm>
              <a:off x="0" y="-28575"/>
              <a:ext cx="799093" cy="278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5" y="666750"/>
            <a:ext cx="6886575" cy="8953500"/>
            <a:chOff x="0" y="0"/>
            <a:chExt cx="1200275" cy="15605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1560523"/>
            </a:xfrm>
            <a:custGeom>
              <a:avLst/>
              <a:gdLst/>
              <a:ahLst/>
              <a:cxnLst/>
              <a:rect r="r" b="b" t="t" l="l"/>
              <a:pathLst>
                <a:path h="1560523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71" r="0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8126405" y="637527"/>
            <a:ext cx="2035190" cy="1617000"/>
          </a:xfrm>
          <a:custGeom>
            <a:avLst/>
            <a:gdLst/>
            <a:ahLst/>
            <a:cxnLst/>
            <a:rect r="r" b="b" t="t" l="l"/>
            <a:pathLst>
              <a:path h="1617000" w="2035190">
                <a:moveTo>
                  <a:pt x="0" y="0"/>
                </a:moveTo>
                <a:lnTo>
                  <a:pt x="2035190" y="0"/>
                </a:lnTo>
                <a:lnTo>
                  <a:pt x="2035190" y="1617000"/>
                </a:lnTo>
                <a:lnTo>
                  <a:pt x="0" y="161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38100" cap="sq">
            <a:solidFill>
              <a:srgbClr val="E9E9E9"/>
            </a:solidFill>
            <a:prstDash val="solid"/>
            <a:miter/>
          </a:ln>
        </p:spPr>
      </p:sp>
      <p:sp>
        <p:nvSpPr>
          <p:cNvPr name="TextBox 5" id="5"/>
          <p:cNvSpPr txBox="true"/>
          <p:nvPr/>
        </p:nvSpPr>
        <p:spPr>
          <a:xfrm rot="0">
            <a:off x="666750" y="2711727"/>
            <a:ext cx="832485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</a:pPr>
            <a:r>
              <a:rPr lang="en-US" b="true" sz="3000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Student specific reports: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66750" y="666750"/>
            <a:ext cx="9283976" cy="1834616"/>
            <a:chOff x="0" y="0"/>
            <a:chExt cx="12378635" cy="2446155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523875"/>
              <a:ext cx="12378635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7877"/>
                </a:lnSpc>
              </a:pPr>
              <a:r>
                <a:rPr lang="en-US" b="true" sz="11253" spc="-337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behavior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63766" y="1531729"/>
              <a:ext cx="12214869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REPORTS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666750" y="6597927"/>
            <a:ext cx="8810578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</a:pPr>
            <a:r>
              <a:rPr lang="en-US" b="true" sz="3000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Schoolwide metrics:</a:t>
            </a: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 </a:t>
            </a:r>
            <a:r>
              <a:rPr lang="en-US" sz="3000" u="sng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  <a:hlinkClick r:id="rId4" tooltip="https://app.5starstudents.com/Data/BehaviorMetrics"/>
              </a:rPr>
              <a:t>https://app.5starstudents.com/Data/BehaviorMetrics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66750" y="8047057"/>
            <a:ext cx="832485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</a:pPr>
            <a:r>
              <a:rPr lang="en-US" b="true" sz="3000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Usage reports: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66750" y="3416577"/>
            <a:ext cx="8810578" cy="297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Use the search bar at the top of any page to pull up a student’s profile. View their points, behavior occurrences, and more</a:t>
            </a:r>
          </a:p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 u="sng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  <a:hlinkClick r:id="rId5" tooltip="https://app.5starstudents.com/Data/Report/B10"/>
              </a:rPr>
              <a:t>Behavior Occurrences by Student</a:t>
            </a: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 detail report</a:t>
            </a:r>
          </a:p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 u="sng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  <a:hlinkClick r:id="rId6" tooltip="https://app.5starstudents.com/Data/Report/B4"/>
              </a:rPr>
              <a:t>Students with No Behavior Occurrences</a:t>
            </a: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 detail report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66750" y="8751907"/>
            <a:ext cx="8810578" cy="148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 u="sng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  <a:hlinkClick r:id="rId7" tooltip="https://app.5starstudents.com/Data/Report/B7"/>
              </a:rPr>
              <a:t>Grade Level Summary</a:t>
            </a: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 detail report</a:t>
            </a:r>
          </a:p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 u="sng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  <a:hlinkClick r:id="rId8" tooltip="https://app.5starstudents.com/Data/Report/B6"/>
              </a:rPr>
              <a:t>Behavior Occurrences User Breakdown</a:t>
            </a: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 detail report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437773">
            <a:off x="13770320" y="-6241286"/>
            <a:ext cx="12640239" cy="11904807"/>
          </a:xfrm>
          <a:custGeom>
            <a:avLst/>
            <a:gdLst/>
            <a:ahLst/>
            <a:cxnLst/>
            <a:rect r="r" b="b" t="t" l="l"/>
            <a:pathLst>
              <a:path h="11904807" w="12640239">
                <a:moveTo>
                  <a:pt x="0" y="0"/>
                </a:moveTo>
                <a:lnTo>
                  <a:pt x="12640239" y="0"/>
                </a:lnTo>
                <a:lnTo>
                  <a:pt x="12640239" y="11904806"/>
                </a:lnTo>
                <a:lnTo>
                  <a:pt x="0" y="11904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666750" y="2773847"/>
            <a:ext cx="14077950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Managers (school admin) can set up different rules/restrictions for hall passes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66750" y="5143500"/>
            <a:ext cx="5448300" cy="3772614"/>
            <a:chOff x="0" y="0"/>
            <a:chExt cx="7264400" cy="5030153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9525"/>
              <a:ext cx="72644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Individual </a:t>
              </a: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Limits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155700"/>
              <a:ext cx="7264400" cy="38744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635556" indent="-317778" lvl="1">
                <a:lnSpc>
                  <a:spcPts val="3826"/>
                </a:lnSpc>
                <a:buFont typeface="Arial"/>
                <a:buChar char="•"/>
              </a:pPr>
              <a:r>
                <a:rPr lang="en-US" sz="2943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Time restrictions</a:t>
              </a:r>
            </a:p>
            <a:p>
              <a:pPr algn="l" marL="635556" indent="-317778" lvl="1">
                <a:lnSpc>
                  <a:spcPts val="3826"/>
                </a:lnSpc>
                <a:buFont typeface="Arial"/>
                <a:buChar char="•"/>
              </a:pPr>
              <a:r>
                <a:rPr lang="en-US" sz="2943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Daily individual limit</a:t>
              </a:r>
            </a:p>
            <a:p>
              <a:pPr algn="l" marL="635556" indent="-317778" lvl="1">
                <a:lnSpc>
                  <a:spcPts val="3826"/>
                </a:lnSpc>
                <a:buFont typeface="Arial"/>
                <a:buChar char="•"/>
              </a:pPr>
              <a:r>
                <a:rPr lang="en-US" sz="2943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Active limit</a:t>
              </a:r>
            </a:p>
            <a:p>
              <a:pPr algn="l" marL="635556" indent="-317778" lvl="1">
                <a:lnSpc>
                  <a:spcPts val="3826"/>
                </a:lnSpc>
                <a:buFont typeface="Arial"/>
                <a:buChar char="•"/>
              </a:pPr>
              <a:r>
                <a:rPr lang="en-US" sz="2943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Individual restrictions</a:t>
              </a:r>
            </a:p>
            <a:p>
              <a:pPr algn="l" marL="635556" indent="-317778" lvl="1">
                <a:lnSpc>
                  <a:spcPts val="3826"/>
                </a:lnSpc>
                <a:buFont typeface="Arial"/>
                <a:buChar char="•"/>
              </a:pPr>
              <a:r>
                <a:rPr lang="en-US" sz="2943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Group restrictions</a:t>
              </a:r>
            </a:p>
            <a:p>
              <a:pPr algn="l" marL="635556" indent="-317778" lvl="1">
                <a:lnSpc>
                  <a:spcPts val="3826"/>
                </a:lnSpc>
                <a:buFont typeface="Arial"/>
                <a:buChar char="•"/>
              </a:pPr>
              <a:r>
                <a:rPr lang="en-US" sz="2943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Cool down periods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419850" y="5143500"/>
            <a:ext cx="5448300" cy="3772614"/>
            <a:chOff x="0" y="0"/>
            <a:chExt cx="7264400" cy="5030153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9525"/>
              <a:ext cx="72644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trike="noStrike" u="non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Blackout Schedules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155700"/>
              <a:ext cx="7264400" cy="38744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26"/>
                </a:lnSpc>
              </a:pPr>
              <a:r>
                <a:rPr lang="en-US" sz="2943" strike="noStrike" u="none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Certain times are designated as blackout periods, during which hall passes cannot be issued to maintain classroom focus and minimize disruptions during critical learning times.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172950" y="5143500"/>
            <a:ext cx="5448300" cy="2801064"/>
            <a:chOff x="0" y="0"/>
            <a:chExt cx="7264400" cy="3734753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9525"/>
              <a:ext cx="72644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trike="noStrike" u="non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QR Code Passes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155700"/>
              <a:ext cx="7264400" cy="25790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26"/>
                </a:lnSpc>
              </a:pPr>
              <a:r>
                <a:rPr lang="en-US" sz="2943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Admin can create teacher-specific QR codes that students can scan with their app OR chromebook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66750" y="449163"/>
            <a:ext cx="9283976" cy="1834616"/>
            <a:chOff x="0" y="0"/>
            <a:chExt cx="12378635" cy="2446155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523875"/>
              <a:ext cx="12378635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7877"/>
                </a:lnSpc>
              </a:pPr>
              <a:r>
                <a:rPr lang="en-US" b="true" sz="11253" spc="-337">
                  <a:solidFill>
                    <a:srgbClr val="335397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hall pass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63766" y="1531729"/>
              <a:ext cx="12214869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RULES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5" y="666750"/>
            <a:ext cx="6886575" cy="8953500"/>
            <a:chOff x="0" y="0"/>
            <a:chExt cx="1200275" cy="15605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1560523"/>
            </a:xfrm>
            <a:custGeom>
              <a:avLst/>
              <a:gdLst/>
              <a:ahLst/>
              <a:cxnLst/>
              <a:rect r="r" b="b" t="t" l="l"/>
              <a:pathLst>
                <a:path h="1560523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71" r="0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3497187"/>
            <a:ext cx="8324850" cy="4685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47" indent="-377824" lvl="1">
              <a:lnSpc>
                <a:spcPts val="6229"/>
              </a:lnSpc>
              <a:buFont typeface="Arial"/>
              <a:buChar char="•"/>
            </a:pPr>
            <a:r>
              <a:rPr lang="en-US" b="true" sz="3499" u="sng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  <a:hlinkClick r:id="rId3" tooltip="https://www.iorad.com/player/2263036/Manually-add-close-hall-passes?isStaticShare=true"/>
              </a:rPr>
              <a:t>Manually – website</a:t>
            </a:r>
          </a:p>
          <a:p>
            <a:pPr algn="l" marL="755647" indent="-377824" lvl="1">
              <a:lnSpc>
                <a:spcPts val="6229"/>
              </a:lnSpc>
              <a:buFont typeface="Arial"/>
              <a:buChar char="•"/>
            </a:pPr>
            <a:r>
              <a:rPr lang="en-US" b="true" sz="3499" u="sng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  <a:hlinkClick r:id="rId4" tooltip="https://www.iorad.com/player/2488589/Class-Management---Hall-Passes?isStaticShare=true"/>
              </a:rPr>
              <a:t>Class Management</a:t>
            </a:r>
          </a:p>
          <a:p>
            <a:pPr algn="l" marL="755647" indent="-377824" lvl="1">
              <a:lnSpc>
                <a:spcPts val="6229"/>
              </a:lnSpc>
              <a:buFont typeface="Arial"/>
              <a:buChar char="•"/>
            </a:pPr>
            <a:r>
              <a:rPr lang="en-US" b="true" sz="3499" u="sng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  <a:hlinkClick r:id="rId5" tooltip="https://ior.ad/buZd"/>
              </a:rPr>
              <a:t>Kiosk</a:t>
            </a:r>
          </a:p>
          <a:p>
            <a:pPr algn="l" marL="755647" indent="-377824" lvl="1">
              <a:lnSpc>
                <a:spcPts val="6229"/>
              </a:lnSpc>
              <a:buFont typeface="Arial"/>
              <a:buChar char="•"/>
            </a:pPr>
            <a:r>
              <a:rPr lang="en-US" b="true" sz="3499" u="sng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  <a:hlinkClick r:id="rId6" tooltip="https://app.5starstudents.com/HallPasses/QRCodes"/>
              </a:rPr>
              <a:t>QR codes</a:t>
            </a:r>
          </a:p>
          <a:p>
            <a:pPr algn="l" marL="755647" indent="-377824" lvl="1">
              <a:lnSpc>
                <a:spcPts val="6229"/>
              </a:lnSpc>
              <a:buFont typeface="Arial"/>
              <a:buChar char="•"/>
            </a:pPr>
            <a:r>
              <a:rPr lang="en-US" b="true" sz="3499" u="sng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  <a:hlinkClick r:id="rId7" tooltip="https://youtu.be/AFeJNDJYTJw"/>
              </a:rPr>
              <a:t>Manager App</a:t>
            </a:r>
          </a:p>
          <a:p>
            <a:pPr algn="l" marL="755647" indent="-377824" lvl="1">
              <a:lnSpc>
                <a:spcPts val="6229"/>
              </a:lnSpc>
              <a:buFont typeface="Arial"/>
              <a:buChar char="•"/>
            </a:pPr>
            <a:r>
              <a:rPr lang="en-US" b="true" sz="3499" u="sng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  <a:hlinkClick r:id="rId8" tooltip="https://www.iorad.com/player/2506210/Schedule-future-hall-pass--multiple-dates-?isStaticShare=true"/>
              </a:rPr>
              <a:t>Schedule future passes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66750" y="838200"/>
            <a:ext cx="8324850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666750" y="111392"/>
            <a:ext cx="9715442" cy="1834616"/>
            <a:chOff x="0" y="0"/>
            <a:chExt cx="12953923" cy="2446155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523875"/>
              <a:ext cx="12953923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877"/>
                </a:lnSpc>
              </a:pPr>
              <a:r>
                <a:rPr lang="en-US" sz="11253" spc="-337" b="true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open &amp; close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71377" y="1531729"/>
              <a:ext cx="12782547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PASSES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5" y="666750"/>
            <a:ext cx="6886575" cy="8953500"/>
            <a:chOff x="0" y="0"/>
            <a:chExt cx="1200275" cy="15605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1560523"/>
            </a:xfrm>
            <a:custGeom>
              <a:avLst/>
              <a:gdLst/>
              <a:ahLst/>
              <a:cxnLst/>
              <a:rect r="r" b="b" t="t" l="l"/>
              <a:pathLst>
                <a:path h="1560523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71" r="0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381370" y="2745496"/>
            <a:ext cx="10000822" cy="5648801"/>
          </a:xfrm>
          <a:custGeom>
            <a:avLst/>
            <a:gdLst/>
            <a:ahLst/>
            <a:cxnLst/>
            <a:rect r="r" b="b" t="t" l="l"/>
            <a:pathLst>
              <a:path h="5648801" w="10000822">
                <a:moveTo>
                  <a:pt x="0" y="0"/>
                </a:moveTo>
                <a:lnTo>
                  <a:pt x="10000822" y="0"/>
                </a:lnTo>
                <a:lnTo>
                  <a:pt x="10000822" y="5648802"/>
                </a:lnTo>
                <a:lnTo>
                  <a:pt x="0" y="56488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66750" y="838200"/>
            <a:ext cx="8324850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666750" y="111392"/>
            <a:ext cx="9715442" cy="1834616"/>
            <a:chOff x="0" y="0"/>
            <a:chExt cx="12953923" cy="2446155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523875"/>
              <a:ext cx="12953923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877"/>
                </a:lnSpc>
              </a:pPr>
              <a:r>
                <a:rPr lang="en-US" sz="11253" spc="-337" b="true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open &amp; close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71377" y="1531729"/>
              <a:ext cx="12782547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CLASS MANAGEMENT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714180" y="3102824"/>
            <a:ext cx="2810292" cy="894710"/>
            <a:chOff x="0" y="0"/>
            <a:chExt cx="740159" cy="23564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40159" cy="235644"/>
            </a:xfrm>
            <a:custGeom>
              <a:avLst/>
              <a:gdLst/>
              <a:ahLst/>
              <a:cxnLst/>
              <a:rect r="r" b="b" t="t" l="l"/>
              <a:pathLst>
                <a:path h="235644" w="740159">
                  <a:moveTo>
                    <a:pt x="117822" y="0"/>
                  </a:moveTo>
                  <a:lnTo>
                    <a:pt x="622337" y="0"/>
                  </a:lnTo>
                  <a:cubicBezTo>
                    <a:pt x="687408" y="0"/>
                    <a:pt x="740159" y="52751"/>
                    <a:pt x="740159" y="117822"/>
                  </a:cubicBezTo>
                  <a:lnTo>
                    <a:pt x="740159" y="117822"/>
                  </a:lnTo>
                  <a:cubicBezTo>
                    <a:pt x="740159" y="182893"/>
                    <a:pt x="687408" y="235644"/>
                    <a:pt x="622337" y="235644"/>
                  </a:cubicBezTo>
                  <a:lnTo>
                    <a:pt x="117822" y="235644"/>
                  </a:lnTo>
                  <a:cubicBezTo>
                    <a:pt x="52751" y="235644"/>
                    <a:pt x="0" y="182893"/>
                    <a:pt x="0" y="117822"/>
                  </a:cubicBezTo>
                  <a:lnTo>
                    <a:pt x="0" y="117822"/>
                  </a:lnTo>
                  <a:cubicBezTo>
                    <a:pt x="0" y="52751"/>
                    <a:pt x="52751" y="0"/>
                    <a:pt x="117822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740159" cy="2642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342586" y="4674037"/>
            <a:ext cx="2240860" cy="2040676"/>
            <a:chOff x="0" y="0"/>
            <a:chExt cx="590185" cy="53746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90185" cy="537462"/>
            </a:xfrm>
            <a:custGeom>
              <a:avLst/>
              <a:gdLst/>
              <a:ahLst/>
              <a:cxnLst/>
              <a:rect r="r" b="b" t="t" l="l"/>
              <a:pathLst>
                <a:path h="537462" w="590185">
                  <a:moveTo>
                    <a:pt x="176199" y="0"/>
                  </a:moveTo>
                  <a:lnTo>
                    <a:pt x="413986" y="0"/>
                  </a:lnTo>
                  <a:cubicBezTo>
                    <a:pt x="511298" y="0"/>
                    <a:pt x="590185" y="78887"/>
                    <a:pt x="590185" y="176199"/>
                  </a:cubicBezTo>
                  <a:lnTo>
                    <a:pt x="590185" y="361263"/>
                  </a:lnTo>
                  <a:cubicBezTo>
                    <a:pt x="590185" y="407994"/>
                    <a:pt x="571621" y="452810"/>
                    <a:pt x="538578" y="485854"/>
                  </a:cubicBezTo>
                  <a:cubicBezTo>
                    <a:pt x="505534" y="518898"/>
                    <a:pt x="460717" y="537462"/>
                    <a:pt x="413986" y="537462"/>
                  </a:cubicBezTo>
                  <a:lnTo>
                    <a:pt x="176199" y="537462"/>
                  </a:lnTo>
                  <a:cubicBezTo>
                    <a:pt x="78887" y="537462"/>
                    <a:pt x="0" y="458575"/>
                    <a:pt x="0" y="361263"/>
                  </a:cubicBezTo>
                  <a:lnTo>
                    <a:pt x="0" y="176199"/>
                  </a:lnTo>
                  <a:cubicBezTo>
                    <a:pt x="0" y="129468"/>
                    <a:pt x="18564" y="84651"/>
                    <a:pt x="51608" y="51608"/>
                  </a:cubicBezTo>
                  <a:cubicBezTo>
                    <a:pt x="84651" y="18564"/>
                    <a:pt x="129468" y="0"/>
                    <a:pt x="176199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590185" cy="566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381370" y="3931863"/>
            <a:ext cx="2332809" cy="742174"/>
            <a:chOff x="0" y="0"/>
            <a:chExt cx="614402" cy="19547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14402" cy="195470"/>
            </a:xfrm>
            <a:custGeom>
              <a:avLst/>
              <a:gdLst/>
              <a:ahLst/>
              <a:cxnLst/>
              <a:rect r="r" b="b" t="t" l="l"/>
              <a:pathLst>
                <a:path h="195470" w="614402">
                  <a:moveTo>
                    <a:pt x="97735" y="0"/>
                  </a:moveTo>
                  <a:lnTo>
                    <a:pt x="516668" y="0"/>
                  </a:lnTo>
                  <a:cubicBezTo>
                    <a:pt x="570645" y="0"/>
                    <a:pt x="614402" y="43757"/>
                    <a:pt x="614402" y="97735"/>
                  </a:cubicBezTo>
                  <a:lnTo>
                    <a:pt x="614402" y="97735"/>
                  </a:lnTo>
                  <a:cubicBezTo>
                    <a:pt x="614402" y="151712"/>
                    <a:pt x="570645" y="195470"/>
                    <a:pt x="516668" y="195470"/>
                  </a:cubicBezTo>
                  <a:lnTo>
                    <a:pt x="97735" y="195470"/>
                  </a:lnTo>
                  <a:cubicBezTo>
                    <a:pt x="43757" y="195470"/>
                    <a:pt x="0" y="151712"/>
                    <a:pt x="0" y="97735"/>
                  </a:cubicBezTo>
                  <a:lnTo>
                    <a:pt x="0" y="97735"/>
                  </a:lnTo>
                  <a:cubicBezTo>
                    <a:pt x="0" y="43757"/>
                    <a:pt x="43757" y="0"/>
                    <a:pt x="97735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614402" cy="2240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81370" y="5143500"/>
            <a:ext cx="2557874" cy="883574"/>
            <a:chOff x="0" y="0"/>
            <a:chExt cx="673679" cy="23271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73679" cy="232711"/>
            </a:xfrm>
            <a:custGeom>
              <a:avLst/>
              <a:gdLst/>
              <a:ahLst/>
              <a:cxnLst/>
              <a:rect r="r" b="b" t="t" l="l"/>
              <a:pathLst>
                <a:path h="232711" w="673679">
                  <a:moveTo>
                    <a:pt x="116355" y="0"/>
                  </a:moveTo>
                  <a:lnTo>
                    <a:pt x="557323" y="0"/>
                  </a:lnTo>
                  <a:cubicBezTo>
                    <a:pt x="588183" y="0"/>
                    <a:pt x="617778" y="12259"/>
                    <a:pt x="639599" y="34080"/>
                  </a:cubicBezTo>
                  <a:cubicBezTo>
                    <a:pt x="661420" y="55901"/>
                    <a:pt x="673679" y="85496"/>
                    <a:pt x="673679" y="116355"/>
                  </a:cubicBezTo>
                  <a:lnTo>
                    <a:pt x="673679" y="116355"/>
                  </a:lnTo>
                  <a:cubicBezTo>
                    <a:pt x="673679" y="147215"/>
                    <a:pt x="661420" y="176810"/>
                    <a:pt x="639599" y="198631"/>
                  </a:cubicBezTo>
                  <a:cubicBezTo>
                    <a:pt x="617778" y="220452"/>
                    <a:pt x="588183" y="232711"/>
                    <a:pt x="557323" y="232711"/>
                  </a:cubicBezTo>
                  <a:lnTo>
                    <a:pt x="116355" y="232711"/>
                  </a:lnTo>
                  <a:cubicBezTo>
                    <a:pt x="85496" y="232711"/>
                    <a:pt x="55901" y="220452"/>
                    <a:pt x="34080" y="198631"/>
                  </a:cubicBezTo>
                  <a:cubicBezTo>
                    <a:pt x="12259" y="176810"/>
                    <a:pt x="0" y="147215"/>
                    <a:pt x="0" y="116355"/>
                  </a:cubicBezTo>
                  <a:lnTo>
                    <a:pt x="0" y="116355"/>
                  </a:lnTo>
                  <a:cubicBezTo>
                    <a:pt x="0" y="85496"/>
                    <a:pt x="12259" y="55901"/>
                    <a:pt x="34080" y="34080"/>
                  </a:cubicBezTo>
                  <a:cubicBezTo>
                    <a:pt x="55901" y="12259"/>
                    <a:pt x="85496" y="0"/>
                    <a:pt x="116355" y="0"/>
                  </a:cubicBezTo>
                  <a:close/>
                </a:path>
              </a:pathLst>
            </a:custGeom>
            <a:ln w="95250" cap="rnd">
              <a:solidFill>
                <a:srgbClr val="FFDE59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28575"/>
              <a:ext cx="673679" cy="2612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17127" y="2628807"/>
            <a:ext cx="14548945" cy="5029386"/>
          </a:xfrm>
          <a:custGeom>
            <a:avLst/>
            <a:gdLst/>
            <a:ahLst/>
            <a:cxnLst/>
            <a:rect r="r" b="b" t="t" l="l"/>
            <a:pathLst>
              <a:path h="5029386" w="14548945">
                <a:moveTo>
                  <a:pt x="0" y="0"/>
                </a:moveTo>
                <a:lnTo>
                  <a:pt x="14548946" y="0"/>
                </a:lnTo>
                <a:lnTo>
                  <a:pt x="14548946" y="5029386"/>
                </a:lnTo>
                <a:lnTo>
                  <a:pt x="0" y="5029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66750" y="838200"/>
            <a:ext cx="8324850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9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666750" y="111392"/>
            <a:ext cx="9715442" cy="1834616"/>
            <a:chOff x="0" y="0"/>
            <a:chExt cx="12953923" cy="2446155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523875"/>
              <a:ext cx="12953923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877"/>
                </a:lnSpc>
              </a:pPr>
              <a:r>
                <a:rPr lang="en-US" sz="11253" spc="-337" b="true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open &amp; close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71377" y="1531729"/>
              <a:ext cx="12782547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KIOSK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95305" y="2569575"/>
            <a:ext cx="11301259" cy="6328705"/>
          </a:xfrm>
          <a:custGeom>
            <a:avLst/>
            <a:gdLst/>
            <a:ahLst/>
            <a:cxnLst/>
            <a:rect r="r" b="b" t="t" l="l"/>
            <a:pathLst>
              <a:path h="6328705" w="11301259">
                <a:moveTo>
                  <a:pt x="0" y="0"/>
                </a:moveTo>
                <a:lnTo>
                  <a:pt x="11301259" y="0"/>
                </a:lnTo>
                <a:lnTo>
                  <a:pt x="11301259" y="6328705"/>
                </a:lnTo>
                <a:lnTo>
                  <a:pt x="0" y="63287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66750" y="3661922"/>
            <a:ext cx="5645217" cy="3934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47" indent="-377824" lvl="1">
              <a:lnSpc>
                <a:spcPts val="6369"/>
              </a:lnSpc>
              <a:buFont typeface="Arial"/>
              <a:buChar char="•"/>
            </a:pPr>
            <a:r>
              <a:rPr lang="en-US" b="true" sz="3499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Hall Pass dashbooard - individual student</a:t>
            </a:r>
          </a:p>
          <a:p>
            <a:pPr algn="l" marL="755647" indent="-377824" lvl="1">
              <a:lnSpc>
                <a:spcPts val="6369"/>
              </a:lnSpc>
              <a:buFont typeface="Arial"/>
              <a:buChar char="•"/>
            </a:pPr>
            <a:r>
              <a:rPr lang="en-US" b="true" sz="3499" u="sng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  <a:hlinkClick r:id="rId3" tooltip="https://app.5starstudents.com/HallPasses/History"/>
              </a:rPr>
              <a:t>History page</a:t>
            </a:r>
            <a:r>
              <a:rPr lang="en-US" b="true" sz="3499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 - filters</a:t>
            </a:r>
          </a:p>
          <a:p>
            <a:pPr algn="l" marL="755647" indent="-377824" lvl="1">
              <a:lnSpc>
                <a:spcPts val="6369"/>
              </a:lnSpc>
              <a:buFont typeface="Arial"/>
              <a:buChar char="•"/>
            </a:pPr>
            <a:r>
              <a:rPr lang="en-US" b="true" sz="3499" u="sng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  <a:hlinkClick r:id="rId4" tooltip="https://app.5starstudents.com/Data/Report/HP1"/>
              </a:rPr>
              <a:t>Hall Pass Student Summary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66750" y="565567"/>
            <a:ext cx="9715442" cy="1834616"/>
            <a:chOff x="0" y="0"/>
            <a:chExt cx="12953923" cy="2446155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523875"/>
              <a:ext cx="12953923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877"/>
                </a:lnSpc>
              </a:pPr>
              <a:r>
                <a:rPr lang="en-US" sz="11253" spc="-337" b="true">
                  <a:solidFill>
                    <a:srgbClr val="335397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hall pass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71377" y="1531729"/>
              <a:ext cx="12782547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REPORTS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437773">
            <a:off x="13770320" y="-6241286"/>
            <a:ext cx="12640239" cy="11904807"/>
          </a:xfrm>
          <a:custGeom>
            <a:avLst/>
            <a:gdLst/>
            <a:ahLst/>
            <a:cxnLst/>
            <a:rect r="r" b="b" t="t" l="l"/>
            <a:pathLst>
              <a:path h="11904807" w="12640239">
                <a:moveTo>
                  <a:pt x="0" y="0"/>
                </a:moveTo>
                <a:lnTo>
                  <a:pt x="12640239" y="0"/>
                </a:lnTo>
                <a:lnTo>
                  <a:pt x="12640239" y="11904806"/>
                </a:lnTo>
                <a:lnTo>
                  <a:pt x="0" y="11904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7855724" y="3470979"/>
            <a:ext cx="9780048" cy="6540407"/>
          </a:xfrm>
          <a:custGeom>
            <a:avLst/>
            <a:gdLst/>
            <a:ahLst/>
            <a:cxnLst/>
            <a:rect r="r" b="b" t="t" l="l"/>
            <a:pathLst>
              <a:path h="6540407" w="9780048">
                <a:moveTo>
                  <a:pt x="0" y="0"/>
                </a:moveTo>
                <a:lnTo>
                  <a:pt x="9780048" y="0"/>
                </a:lnTo>
                <a:lnTo>
                  <a:pt x="9780048" y="6540407"/>
                </a:lnTo>
                <a:lnTo>
                  <a:pt x="0" y="65404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7846" y="384625"/>
            <a:ext cx="1202810" cy="1288150"/>
          </a:xfrm>
          <a:custGeom>
            <a:avLst/>
            <a:gdLst/>
            <a:ahLst/>
            <a:cxnLst/>
            <a:rect r="r" b="b" t="t" l="l"/>
            <a:pathLst>
              <a:path h="1288150" w="1202810">
                <a:moveTo>
                  <a:pt x="0" y="0"/>
                </a:moveTo>
                <a:lnTo>
                  <a:pt x="1202810" y="0"/>
                </a:lnTo>
                <a:lnTo>
                  <a:pt x="1202810" y="1288150"/>
                </a:lnTo>
                <a:lnTo>
                  <a:pt x="0" y="1288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66750" y="2262272"/>
            <a:ext cx="14077950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Students can earn points for attending events, joining activities, exhibiting positive behavior, checking into an intervention (i.e. tutoring), completing survey/poll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66750" y="4689325"/>
            <a:ext cx="5448300" cy="3616960"/>
            <a:chOff x="0" y="0"/>
            <a:chExt cx="7264400" cy="4822613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7264400" cy="80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799"/>
                </a:lnSpc>
                <a:spcBef>
                  <a:spcPct val="0"/>
                </a:spcBef>
              </a:pPr>
              <a:r>
                <a:rPr lang="en-US" b="true" sz="3999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Rewards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346200"/>
              <a:ext cx="7264400" cy="34764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690881" indent="-345440" lvl="1">
                <a:lnSpc>
                  <a:spcPts val="4160"/>
                </a:lnSpc>
                <a:buFont typeface="Arial"/>
                <a:buChar char="•"/>
              </a:pPr>
              <a:r>
                <a:rPr lang="en-US" sz="3200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Rewards are SCHOOLWIDE</a:t>
              </a:r>
            </a:p>
            <a:p>
              <a:pPr algn="l" marL="690881" indent="-345440" lvl="1">
                <a:lnSpc>
                  <a:spcPts val="4160"/>
                </a:lnSpc>
                <a:buFont typeface="Arial"/>
                <a:buChar char="•"/>
              </a:pPr>
              <a:r>
                <a:rPr lang="en-US" sz="3200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Students can redeem in person or through their 5-Star account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66750" y="293889"/>
            <a:ext cx="9283976" cy="1834616"/>
            <a:chOff x="0" y="0"/>
            <a:chExt cx="12378635" cy="2446155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523875"/>
              <a:ext cx="12378635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7877"/>
                </a:lnSpc>
              </a:pPr>
              <a:r>
                <a:rPr lang="en-US" b="true" sz="11253" spc="-337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rewards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63766" y="1531729"/>
              <a:ext cx="12214869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OVERVIEW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287549"/>
            <a:ext cx="7793316" cy="2606122"/>
            <a:chOff x="0" y="0"/>
            <a:chExt cx="10391088" cy="347482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742950"/>
              <a:ext cx="10391088" cy="2505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1213"/>
                </a:lnSpc>
              </a:pPr>
              <a:r>
                <a:rPr lang="en-US" b="true" sz="16019" spc="-480">
                  <a:solidFill>
                    <a:srgbClr val="335397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agenda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137471" y="2183219"/>
              <a:ext cx="10253617" cy="1291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7"/>
                </a:lnSpc>
              </a:pPr>
              <a:r>
                <a:rPr lang="en-US" sz="7260" spc="-145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OVERVIEW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19150" y="4591138"/>
            <a:ext cx="8324850" cy="2354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468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Website and App Navigation</a:t>
            </a:r>
          </a:p>
          <a:p>
            <a:pPr algn="l" marL="777240" indent="-388620" lvl="1">
              <a:lnSpc>
                <a:spcPts val="468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Behaviors</a:t>
            </a:r>
          </a:p>
          <a:p>
            <a:pPr algn="l" marL="777240" indent="-388620" lvl="1">
              <a:lnSpc>
                <a:spcPts val="468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Hall Passes</a:t>
            </a:r>
          </a:p>
          <a:p>
            <a:pPr algn="l" marL="777240" indent="-388620" lvl="1">
              <a:lnSpc>
                <a:spcPts val="468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Rewards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763698" y="557078"/>
            <a:ext cx="6606939" cy="9371545"/>
          </a:xfrm>
          <a:custGeom>
            <a:avLst/>
            <a:gdLst/>
            <a:ahLst/>
            <a:cxnLst/>
            <a:rect r="r" b="b" t="t" l="l"/>
            <a:pathLst>
              <a:path h="9371545" w="6606939">
                <a:moveTo>
                  <a:pt x="0" y="0"/>
                </a:moveTo>
                <a:lnTo>
                  <a:pt x="6606939" y="0"/>
                </a:lnTo>
                <a:lnTo>
                  <a:pt x="6606939" y="9371545"/>
                </a:lnTo>
                <a:lnTo>
                  <a:pt x="0" y="93715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66750" y="403758"/>
            <a:ext cx="9096948" cy="1834616"/>
            <a:chOff x="0" y="0"/>
            <a:chExt cx="12129264" cy="2446155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523875"/>
              <a:ext cx="12129264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877"/>
                </a:lnSpc>
              </a:pPr>
              <a:r>
                <a:rPr lang="en-US" sz="11253" spc="-337" b="true">
                  <a:solidFill>
                    <a:srgbClr val="335397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help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60467" y="1531729"/>
              <a:ext cx="11968797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DOCUMENTATION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66750" y="4510209"/>
            <a:ext cx="4167567" cy="5418414"/>
            <a:chOff x="0" y="0"/>
            <a:chExt cx="1200275" cy="156052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00275" cy="1560523"/>
            </a:xfrm>
            <a:custGeom>
              <a:avLst/>
              <a:gdLst/>
              <a:ahLst/>
              <a:cxnLst/>
              <a:rect r="r" b="b" t="t" l="l"/>
              <a:pathLst>
                <a:path h="1560523" w="1200275">
                  <a:moveTo>
                    <a:pt x="74306" y="0"/>
                  </a:moveTo>
                  <a:lnTo>
                    <a:pt x="1125968" y="0"/>
                  </a:lnTo>
                  <a:cubicBezTo>
                    <a:pt x="1167006" y="0"/>
                    <a:pt x="1200275" y="33268"/>
                    <a:pt x="1200275" y="74306"/>
                  </a:cubicBezTo>
                  <a:lnTo>
                    <a:pt x="1200275" y="1486216"/>
                  </a:lnTo>
                  <a:cubicBezTo>
                    <a:pt x="1200275" y="1505924"/>
                    <a:pt x="1192446" y="1524824"/>
                    <a:pt x="1178511" y="1538759"/>
                  </a:cubicBezTo>
                  <a:cubicBezTo>
                    <a:pt x="1164576" y="1552694"/>
                    <a:pt x="1145675" y="1560523"/>
                    <a:pt x="1125968" y="1560523"/>
                  </a:cubicBezTo>
                  <a:lnTo>
                    <a:pt x="74306" y="1560523"/>
                  </a:lnTo>
                  <a:cubicBezTo>
                    <a:pt x="33268" y="1560523"/>
                    <a:pt x="0" y="1527255"/>
                    <a:pt x="0" y="1486216"/>
                  </a:cubicBezTo>
                  <a:lnTo>
                    <a:pt x="0" y="74306"/>
                  </a:lnTo>
                  <a:cubicBezTo>
                    <a:pt x="0" y="33268"/>
                    <a:pt x="33268" y="0"/>
                    <a:pt x="74306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71" r="0" b="-271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611225" y="6787402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7"/>
                </a:lnTo>
                <a:lnTo>
                  <a:pt x="0" y="102997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366708" y="2274751"/>
            <a:ext cx="7230867" cy="3161732"/>
          </a:xfrm>
          <a:custGeom>
            <a:avLst/>
            <a:gdLst/>
            <a:ahLst/>
            <a:cxnLst/>
            <a:rect r="r" b="b" t="t" l="l"/>
            <a:pathLst>
              <a:path h="3161732" w="7230867">
                <a:moveTo>
                  <a:pt x="0" y="0"/>
                </a:moveTo>
                <a:lnTo>
                  <a:pt x="7230867" y="0"/>
                </a:lnTo>
                <a:lnTo>
                  <a:pt x="7230867" y="3161732"/>
                </a:lnTo>
                <a:lnTo>
                  <a:pt x="0" y="31617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734675" y="2675455"/>
            <a:ext cx="6886575" cy="326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69"/>
              </a:lnSpc>
            </a:pPr>
            <a:r>
              <a:rPr lang="en-US" sz="8469">
                <a:solidFill>
                  <a:srgbClr val="FFFFFF"/>
                </a:solidFill>
                <a:latin typeface="Gilda Display"/>
                <a:ea typeface="Gilda Display"/>
                <a:cs typeface="Gilda Display"/>
                <a:sym typeface="Gilda Display"/>
              </a:rPr>
              <a:t>5-Star Students Staff Training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34675" y="666750"/>
            <a:ext cx="6886575" cy="8953500"/>
            <a:chOff x="0" y="0"/>
            <a:chExt cx="1200275" cy="15605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00275" cy="1560523"/>
            </a:xfrm>
            <a:custGeom>
              <a:avLst/>
              <a:gdLst/>
              <a:ahLst/>
              <a:cxnLst/>
              <a:rect r="r" b="b" t="t" l="l"/>
              <a:pathLst>
                <a:path h="1560523" w="1200275">
                  <a:moveTo>
                    <a:pt x="44968" y="0"/>
                  </a:moveTo>
                  <a:lnTo>
                    <a:pt x="1155306" y="0"/>
                  </a:lnTo>
                  <a:cubicBezTo>
                    <a:pt x="1167233" y="0"/>
                    <a:pt x="1178670" y="4738"/>
                    <a:pt x="1187104" y="13171"/>
                  </a:cubicBezTo>
                  <a:cubicBezTo>
                    <a:pt x="1195537" y="21604"/>
                    <a:pt x="1200275" y="33042"/>
                    <a:pt x="1200275" y="44968"/>
                  </a:cubicBezTo>
                  <a:lnTo>
                    <a:pt x="1200275" y="1515555"/>
                  </a:lnTo>
                  <a:cubicBezTo>
                    <a:pt x="1200275" y="1527481"/>
                    <a:pt x="1195537" y="1538919"/>
                    <a:pt x="1187104" y="1547352"/>
                  </a:cubicBezTo>
                  <a:cubicBezTo>
                    <a:pt x="1178670" y="1555785"/>
                    <a:pt x="1167233" y="1560523"/>
                    <a:pt x="1155306" y="1560523"/>
                  </a:cubicBezTo>
                  <a:lnTo>
                    <a:pt x="44968" y="1560523"/>
                  </a:lnTo>
                  <a:cubicBezTo>
                    <a:pt x="33042" y="1560523"/>
                    <a:pt x="21604" y="1555785"/>
                    <a:pt x="13171" y="1547352"/>
                  </a:cubicBezTo>
                  <a:cubicBezTo>
                    <a:pt x="4738" y="1538919"/>
                    <a:pt x="0" y="1527481"/>
                    <a:pt x="0" y="1515555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l="-217" t="0" r="-217" b="0"/>
              </a:stretch>
            </a:blipFill>
            <a:ln w="19050" cap="rnd">
              <a:solidFill>
                <a:srgbClr val="432766"/>
              </a:solidFill>
              <a:prstDash val="solid"/>
              <a:round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666750" y="4248149"/>
            <a:ext cx="9705039" cy="4221692"/>
          </a:xfrm>
          <a:custGeom>
            <a:avLst/>
            <a:gdLst/>
            <a:ahLst/>
            <a:cxnLst/>
            <a:rect r="r" b="b" t="t" l="l"/>
            <a:pathLst>
              <a:path h="4221692" w="9705039">
                <a:moveTo>
                  <a:pt x="0" y="0"/>
                </a:moveTo>
                <a:lnTo>
                  <a:pt x="9705039" y="0"/>
                </a:lnTo>
                <a:lnTo>
                  <a:pt x="9705039" y="4221692"/>
                </a:lnTo>
                <a:lnTo>
                  <a:pt x="0" y="42216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66750" y="3314699"/>
            <a:ext cx="832485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Check out the </a:t>
            </a:r>
            <a:r>
              <a:rPr lang="en-US" sz="3000" u="sng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  <a:hlinkClick r:id="rId4" tooltip="https://www.canva.com/design/DAGS6sEMGw8/20grOESzuC8-K4gKxhlyMQ/view?utm_content=DAGS6sEMGw8&amp;utm_campaign=designshare&amp;utm_medium=link2&amp;utm_source=uniquelinks&amp;utlId=hcd733dc56c"/>
              </a:rPr>
              <a:t>Staff Startup Guide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66750" y="308494"/>
            <a:ext cx="8324850" cy="2606122"/>
            <a:chOff x="0" y="0"/>
            <a:chExt cx="11099800" cy="347482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742950"/>
              <a:ext cx="11099800" cy="2505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1213"/>
                </a:lnSpc>
              </a:pPr>
              <a:r>
                <a:rPr lang="en-US" sz="16019" spc="-480" b="true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website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46847" y="2183219"/>
              <a:ext cx="10952953" cy="1291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7"/>
                </a:lnSpc>
              </a:pPr>
              <a:r>
                <a:rPr lang="en-US" sz="7260" spc="-145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NAVIGATION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2863918" y="1028700"/>
            <a:ext cx="4395382" cy="8697019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58" r="0" b="-15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3430876" y="6929121"/>
            <a:ext cx="2796598" cy="2796598"/>
          </a:xfrm>
          <a:custGeom>
            <a:avLst/>
            <a:gdLst/>
            <a:ahLst/>
            <a:cxnLst/>
            <a:rect r="r" b="b" t="t" l="l"/>
            <a:pathLst>
              <a:path h="2796598" w="2796598">
                <a:moveTo>
                  <a:pt x="0" y="0"/>
                </a:moveTo>
                <a:lnTo>
                  <a:pt x="2796598" y="0"/>
                </a:lnTo>
                <a:lnTo>
                  <a:pt x="2796598" y="2796598"/>
                </a:lnTo>
                <a:lnTo>
                  <a:pt x="0" y="27965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695901" y="2361476"/>
            <a:ext cx="2782024" cy="2782024"/>
          </a:xfrm>
          <a:custGeom>
            <a:avLst/>
            <a:gdLst/>
            <a:ahLst/>
            <a:cxnLst/>
            <a:rect r="r" b="b" t="t" l="l"/>
            <a:pathLst>
              <a:path h="2782024" w="2782024">
                <a:moveTo>
                  <a:pt x="0" y="0"/>
                </a:moveTo>
                <a:lnTo>
                  <a:pt x="2782025" y="0"/>
                </a:lnTo>
                <a:lnTo>
                  <a:pt x="2782025" y="2782024"/>
                </a:lnTo>
                <a:lnTo>
                  <a:pt x="0" y="27820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461577" y="956841"/>
            <a:ext cx="1250674" cy="1250674"/>
          </a:xfrm>
          <a:custGeom>
            <a:avLst/>
            <a:gdLst/>
            <a:ahLst/>
            <a:cxnLst/>
            <a:rect r="r" b="b" t="t" l="l"/>
            <a:pathLst>
              <a:path h="1250674" w="1250674">
                <a:moveTo>
                  <a:pt x="0" y="0"/>
                </a:moveTo>
                <a:lnTo>
                  <a:pt x="1250674" y="0"/>
                </a:lnTo>
                <a:lnTo>
                  <a:pt x="1250674" y="1250673"/>
                </a:lnTo>
                <a:lnTo>
                  <a:pt x="0" y="12506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576380" y="6704651"/>
            <a:ext cx="3021068" cy="3021068"/>
          </a:xfrm>
          <a:custGeom>
            <a:avLst/>
            <a:gdLst/>
            <a:ahLst/>
            <a:cxnLst/>
            <a:rect r="r" b="b" t="t" l="l"/>
            <a:pathLst>
              <a:path h="3021068" w="3021068">
                <a:moveTo>
                  <a:pt x="0" y="0"/>
                </a:moveTo>
                <a:lnTo>
                  <a:pt x="3021068" y="0"/>
                </a:lnTo>
                <a:lnTo>
                  <a:pt x="3021068" y="3021068"/>
                </a:lnTo>
                <a:lnTo>
                  <a:pt x="0" y="30210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461577" y="5295900"/>
            <a:ext cx="1296738" cy="1332265"/>
          </a:xfrm>
          <a:custGeom>
            <a:avLst/>
            <a:gdLst/>
            <a:ahLst/>
            <a:cxnLst/>
            <a:rect r="r" b="b" t="t" l="l"/>
            <a:pathLst>
              <a:path h="1332265" w="1296738">
                <a:moveTo>
                  <a:pt x="0" y="0"/>
                </a:moveTo>
                <a:lnTo>
                  <a:pt x="1296737" y="0"/>
                </a:lnTo>
                <a:lnTo>
                  <a:pt x="1296737" y="1332265"/>
                </a:lnTo>
                <a:lnTo>
                  <a:pt x="0" y="13322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666750" y="2963938"/>
            <a:ext cx="8324850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Download the 5-Star Students Manager App on any mobile device (phone, iPad, tablet)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666750" y="663661"/>
            <a:ext cx="9507608" cy="1833944"/>
            <a:chOff x="0" y="0"/>
            <a:chExt cx="12676810" cy="2445259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523875"/>
              <a:ext cx="12676810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877"/>
                </a:lnSpc>
              </a:pPr>
              <a:r>
                <a:rPr lang="en-US" sz="11253" spc="-337" b="true">
                  <a:solidFill>
                    <a:srgbClr val="335397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manager app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63766" y="1531729"/>
              <a:ext cx="12214869" cy="9135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NAVIGATION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666750" y="4420870"/>
            <a:ext cx="7870720" cy="2354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37" indent="-388618" lvl="1">
              <a:lnSpc>
                <a:spcPts val="4679"/>
              </a:lnSpc>
              <a:buFont typeface="Arial"/>
              <a:buChar char="•"/>
            </a:pPr>
            <a:r>
              <a:rPr lang="en-US" b="true" sz="3599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View/assign Hall Passes</a:t>
            </a:r>
          </a:p>
          <a:p>
            <a:pPr algn="l" marL="777237" indent="-388618" lvl="1">
              <a:lnSpc>
                <a:spcPts val="4679"/>
              </a:lnSpc>
              <a:buFont typeface="Arial"/>
              <a:buChar char="•"/>
            </a:pPr>
            <a:r>
              <a:rPr lang="en-US" b="true" sz="3599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Issue behavior points</a:t>
            </a:r>
          </a:p>
          <a:p>
            <a:pPr algn="l" marL="777237" indent="-388618" lvl="1">
              <a:lnSpc>
                <a:spcPts val="4679"/>
              </a:lnSpc>
              <a:buFont typeface="Arial"/>
              <a:buChar char="•"/>
            </a:pPr>
            <a:r>
              <a:rPr lang="en-US" b="true" sz="3599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Check indidivuals in (events and interventions)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3314699"/>
            <a:ext cx="8324850" cy="148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Downloading class barcodes simplifies attendance tracking and enhances classroom management for teachers and students alike, promoting efficiency.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734675" y="666750"/>
            <a:ext cx="6886575" cy="8953500"/>
            <a:chOff x="0" y="0"/>
            <a:chExt cx="9182100" cy="11938000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9182100" cy="11938000"/>
              <a:chOff x="0" y="0"/>
              <a:chExt cx="1200275" cy="1560523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200275" cy="1560523"/>
              </a:xfrm>
              <a:custGeom>
                <a:avLst/>
                <a:gdLst/>
                <a:ahLst/>
                <a:cxnLst/>
                <a:rect r="r" b="b" t="t" l="l"/>
                <a:pathLst>
                  <a:path h="1560523" w="1200275">
                    <a:moveTo>
                      <a:pt x="44968" y="0"/>
                    </a:moveTo>
                    <a:lnTo>
                      <a:pt x="1155306" y="0"/>
                    </a:lnTo>
                    <a:cubicBezTo>
                      <a:pt x="1167233" y="0"/>
                      <a:pt x="1178670" y="4738"/>
                      <a:pt x="1187104" y="13171"/>
                    </a:cubicBezTo>
                    <a:cubicBezTo>
                      <a:pt x="1195537" y="21604"/>
                      <a:pt x="1200275" y="33042"/>
                      <a:pt x="1200275" y="44968"/>
                    </a:cubicBezTo>
                    <a:lnTo>
                      <a:pt x="1200275" y="1515555"/>
                    </a:lnTo>
                    <a:cubicBezTo>
                      <a:pt x="1200275" y="1527481"/>
                      <a:pt x="1195537" y="1538919"/>
                      <a:pt x="1187104" y="1547352"/>
                    </a:cubicBezTo>
                    <a:cubicBezTo>
                      <a:pt x="1178670" y="1555785"/>
                      <a:pt x="1167233" y="1560523"/>
                      <a:pt x="1155306" y="1560523"/>
                    </a:cubicBezTo>
                    <a:lnTo>
                      <a:pt x="44968" y="1560523"/>
                    </a:lnTo>
                    <a:cubicBezTo>
                      <a:pt x="33042" y="1560523"/>
                      <a:pt x="21604" y="1555785"/>
                      <a:pt x="13171" y="1547352"/>
                    </a:cubicBezTo>
                    <a:cubicBezTo>
                      <a:pt x="4738" y="1538919"/>
                      <a:pt x="0" y="1527481"/>
                      <a:pt x="0" y="1515555"/>
                    </a:cubicBezTo>
                    <a:lnTo>
                      <a:pt x="0" y="44968"/>
                    </a:lnTo>
                    <a:cubicBezTo>
                      <a:pt x="0" y="33042"/>
                      <a:pt x="4738" y="21604"/>
                      <a:pt x="13171" y="13171"/>
                    </a:cubicBezTo>
                    <a:cubicBezTo>
                      <a:pt x="21604" y="4738"/>
                      <a:pt x="33042" y="0"/>
                      <a:pt x="44968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0" t="-271" r="0" b="-271"/>
                </a:stretch>
              </a:blipFill>
              <a:ln w="19050" cap="rnd">
                <a:solidFill>
                  <a:srgbClr val="432766"/>
                </a:solidFill>
                <a:prstDash val="solid"/>
                <a:round/>
              </a:ln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2715654" y="2446453"/>
              <a:ext cx="3750791" cy="6227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tru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DOWNLOAD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66750" y="666750"/>
            <a:ext cx="8324850" cy="2606122"/>
            <a:chOff x="0" y="0"/>
            <a:chExt cx="11099800" cy="347482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742950"/>
              <a:ext cx="11099800" cy="2505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1213"/>
                </a:lnSpc>
              </a:pPr>
              <a:r>
                <a:rPr lang="en-US" sz="16019" spc="-480" b="true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class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46847" y="2183219"/>
              <a:ext cx="10952953" cy="1291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7"/>
                </a:lnSpc>
              </a:pPr>
              <a:r>
                <a:rPr lang="en-US" sz="7260" spc="-145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BARCODES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666750" y="5253886"/>
            <a:ext cx="8324850" cy="346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Navigate to the Classes page: </a:t>
            </a:r>
            <a:r>
              <a:rPr lang="en-US" sz="3000" u="sng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  <a:hlinkClick r:id="rId3" tooltip="https://app.5starstudents.com/Class/List"/>
              </a:rPr>
              <a:t>https://app.5starstudents.com/Class/List</a:t>
            </a:r>
          </a:p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Select the barcode icon in the top right corner</a:t>
            </a:r>
          </a:p>
          <a:p>
            <a:pPr algn="l" marL="1295400" indent="-431800" lvl="2">
              <a:lnSpc>
                <a:spcPts val="3900"/>
              </a:lnSpc>
              <a:buAutoNum type="alphaL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Classes = singular barcode that represents ALL students in that class</a:t>
            </a:r>
          </a:p>
          <a:p>
            <a:pPr algn="l" marL="1295400" indent="-431800" lvl="2">
              <a:lnSpc>
                <a:spcPts val="3900"/>
              </a:lnSpc>
              <a:buAutoNum type="alphaL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Class Members = individual barcodes for each student on that class roster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8324850" cy="2606122"/>
            <a:chOff x="0" y="0"/>
            <a:chExt cx="11099800" cy="347482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742950"/>
              <a:ext cx="11099800" cy="2505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1213"/>
                </a:lnSpc>
              </a:pPr>
              <a:r>
                <a:rPr lang="en-US" sz="16019" spc="-480" b="true">
                  <a:solidFill>
                    <a:srgbClr val="335397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class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146847" y="2183219"/>
              <a:ext cx="10952953" cy="1291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7"/>
                </a:lnSpc>
              </a:pPr>
              <a:r>
                <a:rPr lang="en-US" sz="7260" spc="-145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BARCODES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911340" y="597712"/>
            <a:ext cx="10120270" cy="4545788"/>
            <a:chOff x="0" y="0"/>
            <a:chExt cx="16546096" cy="743211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546068" cy="7432167"/>
            </a:xfrm>
            <a:custGeom>
              <a:avLst/>
              <a:gdLst/>
              <a:ahLst/>
              <a:cxnLst/>
              <a:rect r="r" b="b" t="t" l="l"/>
              <a:pathLst>
                <a:path h="7432167" w="16546068">
                  <a:moveTo>
                    <a:pt x="622914" y="0"/>
                  </a:moveTo>
                  <a:lnTo>
                    <a:pt x="15923154" y="0"/>
                  </a:lnTo>
                  <a:cubicBezTo>
                    <a:pt x="16267179" y="0"/>
                    <a:pt x="16546068" y="278888"/>
                    <a:pt x="16546068" y="622914"/>
                  </a:cubicBezTo>
                  <a:lnTo>
                    <a:pt x="16546068" y="6809253"/>
                  </a:lnTo>
                  <a:cubicBezTo>
                    <a:pt x="16546068" y="7153279"/>
                    <a:pt x="16267179" y="7432167"/>
                    <a:pt x="15923154" y="7432167"/>
                  </a:cubicBezTo>
                  <a:lnTo>
                    <a:pt x="622914" y="7432167"/>
                  </a:lnTo>
                  <a:cubicBezTo>
                    <a:pt x="457707" y="7432167"/>
                    <a:pt x="299267" y="7366539"/>
                    <a:pt x="182447" y="7249720"/>
                  </a:cubicBezTo>
                  <a:cubicBezTo>
                    <a:pt x="65628" y="7132901"/>
                    <a:pt x="0" y="6974460"/>
                    <a:pt x="0" y="6809253"/>
                  </a:cubicBezTo>
                  <a:lnTo>
                    <a:pt x="0" y="622914"/>
                  </a:lnTo>
                  <a:cubicBezTo>
                    <a:pt x="0" y="278888"/>
                    <a:pt x="278888" y="0"/>
                    <a:pt x="622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259300" y="1245261"/>
            <a:ext cx="772310" cy="614372"/>
            <a:chOff x="0" y="0"/>
            <a:chExt cx="203407" cy="16181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3407" cy="161810"/>
            </a:xfrm>
            <a:custGeom>
              <a:avLst/>
              <a:gdLst/>
              <a:ahLst/>
              <a:cxnLst/>
              <a:rect r="r" b="b" t="t" l="l"/>
              <a:pathLst>
                <a:path h="161810" w="203407">
                  <a:moveTo>
                    <a:pt x="0" y="0"/>
                  </a:moveTo>
                  <a:lnTo>
                    <a:pt x="203407" y="0"/>
                  </a:lnTo>
                  <a:lnTo>
                    <a:pt x="203407" y="161810"/>
                  </a:lnTo>
                  <a:lnTo>
                    <a:pt x="0" y="161810"/>
                  </a:lnTo>
                  <a:close/>
                </a:path>
              </a:pathLst>
            </a:custGeom>
            <a:ln w="38100" cap="sq">
              <a:solidFill>
                <a:srgbClr val="8B0000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203407" cy="1903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8089835" y="6340608"/>
            <a:ext cx="9941775" cy="3094377"/>
          </a:xfrm>
          <a:custGeom>
            <a:avLst/>
            <a:gdLst/>
            <a:ahLst/>
            <a:cxnLst/>
            <a:rect r="r" b="b" t="t" l="l"/>
            <a:pathLst>
              <a:path h="3094377" w="9941775">
                <a:moveTo>
                  <a:pt x="0" y="0"/>
                </a:moveTo>
                <a:lnTo>
                  <a:pt x="9941775" y="0"/>
                </a:lnTo>
                <a:lnTo>
                  <a:pt x="9941775" y="3094377"/>
                </a:lnTo>
                <a:lnTo>
                  <a:pt x="0" y="30943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66750" y="3390900"/>
            <a:ext cx="6971749" cy="544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Navigate to the Classes page: </a:t>
            </a:r>
            <a:r>
              <a:rPr lang="en-US" sz="3000" u="sng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  <a:hlinkClick r:id="rId4" tooltip="https://app.5starstudents.com/Class/List"/>
              </a:rPr>
              <a:t>https://app.5starstudents.com/Class/List</a:t>
            </a:r>
          </a:p>
          <a:p>
            <a:pPr algn="l" marL="647700" indent="-323850" lvl="1">
              <a:lnSpc>
                <a:spcPts val="3900"/>
              </a:lnSpc>
              <a:buAutoNum type="arabi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Select the barcode icon in the top right corner</a:t>
            </a:r>
          </a:p>
          <a:p>
            <a:pPr algn="l" marL="1295400" indent="-431800" lvl="2">
              <a:lnSpc>
                <a:spcPts val="3900"/>
              </a:lnSpc>
              <a:buAutoNum type="alphaL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Classes = singular barcode that represents ALL students in that class</a:t>
            </a:r>
          </a:p>
          <a:p>
            <a:pPr algn="l" marL="1295400" indent="-431800" lvl="2">
              <a:lnSpc>
                <a:spcPts val="3900"/>
              </a:lnSpc>
              <a:buAutoNum type="alphaLcPeriod" startAt="1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Class Members = individual barcodes for each student on that class roster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5572871" y="7382529"/>
            <a:ext cx="668226" cy="614372"/>
            <a:chOff x="0" y="0"/>
            <a:chExt cx="175994" cy="16181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75994" cy="161810"/>
            </a:xfrm>
            <a:custGeom>
              <a:avLst/>
              <a:gdLst/>
              <a:ahLst/>
              <a:cxnLst/>
              <a:rect r="r" b="b" t="t" l="l"/>
              <a:pathLst>
                <a:path h="161810" w="175994">
                  <a:moveTo>
                    <a:pt x="0" y="0"/>
                  </a:moveTo>
                  <a:lnTo>
                    <a:pt x="175994" y="0"/>
                  </a:lnTo>
                  <a:lnTo>
                    <a:pt x="175994" y="161810"/>
                  </a:lnTo>
                  <a:lnTo>
                    <a:pt x="0" y="161810"/>
                  </a:lnTo>
                  <a:close/>
                </a:path>
              </a:pathLst>
            </a:custGeom>
            <a:ln w="38100" cap="sq">
              <a:solidFill>
                <a:srgbClr val="8B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175994" cy="1903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089835" y="6671283"/>
            <a:ext cx="4727527" cy="510287"/>
            <a:chOff x="0" y="0"/>
            <a:chExt cx="1245110" cy="13439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45110" cy="134397"/>
            </a:xfrm>
            <a:custGeom>
              <a:avLst/>
              <a:gdLst/>
              <a:ahLst/>
              <a:cxnLst/>
              <a:rect r="r" b="b" t="t" l="l"/>
              <a:pathLst>
                <a:path h="134397" w="1245110">
                  <a:moveTo>
                    <a:pt x="0" y="0"/>
                  </a:moveTo>
                  <a:lnTo>
                    <a:pt x="1245110" y="0"/>
                  </a:lnTo>
                  <a:lnTo>
                    <a:pt x="1245110" y="134397"/>
                  </a:lnTo>
                  <a:lnTo>
                    <a:pt x="0" y="134397"/>
                  </a:lnTo>
                  <a:close/>
                </a:path>
              </a:pathLst>
            </a:custGeom>
            <a:ln w="38100" cap="sq">
              <a:solidFill>
                <a:srgbClr val="8B0000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1245110" cy="1629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8324850" cy="2606122"/>
            <a:chOff x="0" y="0"/>
            <a:chExt cx="11099800" cy="347482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742950"/>
              <a:ext cx="11099800" cy="2505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1213"/>
                </a:lnSpc>
              </a:pPr>
              <a:r>
                <a:rPr lang="en-US" sz="16019" spc="-480" b="true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class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146847" y="2183219"/>
              <a:ext cx="10952953" cy="12916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897"/>
                </a:lnSpc>
              </a:pPr>
              <a:r>
                <a:rPr lang="en-US" sz="7260" spc="-145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BARCODES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577498" y="790456"/>
            <a:ext cx="4587240" cy="8874438"/>
            <a:chOff x="0" y="0"/>
            <a:chExt cx="6116320" cy="11832584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1169672" y="1026638"/>
              <a:ext cx="3776976" cy="10805946"/>
              <a:chOff x="0" y="0"/>
              <a:chExt cx="3776976" cy="10805946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3776980" cy="10805922"/>
              </a:xfrm>
              <a:custGeom>
                <a:avLst/>
                <a:gdLst/>
                <a:ahLst/>
                <a:cxnLst/>
                <a:rect r="r" b="b" t="t" l="l"/>
                <a:pathLst>
                  <a:path h="10805922" w="3776980">
                    <a:moveTo>
                      <a:pt x="0" y="0"/>
                    </a:moveTo>
                    <a:lnTo>
                      <a:pt x="3776980" y="0"/>
                    </a:lnTo>
                    <a:lnTo>
                      <a:pt x="3776980" y="10805922"/>
                    </a:lnTo>
                    <a:lnTo>
                      <a:pt x="0" y="1080592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t="-3024" r="0" b="-3025"/>
                </a:stretch>
              </a:blipFill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0" y="-9525"/>
              <a:ext cx="6116320" cy="7334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>
                  <a:solidFill>
                    <a:srgbClr val="000000"/>
                  </a:solidFill>
                  <a:latin typeface="Gilda Display"/>
                  <a:ea typeface="Gilda Display"/>
                  <a:cs typeface="Gilda Display"/>
                  <a:sym typeface="Gilda Display"/>
                </a:rPr>
                <a:t>Class Barcodes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947558" y="1560435"/>
            <a:ext cx="8219010" cy="8104460"/>
            <a:chOff x="0" y="0"/>
            <a:chExt cx="10958680" cy="1080594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958703" cy="10805922"/>
            </a:xfrm>
            <a:custGeom>
              <a:avLst/>
              <a:gdLst/>
              <a:ahLst/>
              <a:cxnLst/>
              <a:rect r="r" b="b" t="t" l="l"/>
              <a:pathLst>
                <a:path h="10805922" w="10958703">
                  <a:moveTo>
                    <a:pt x="0" y="0"/>
                  </a:moveTo>
                  <a:lnTo>
                    <a:pt x="10958703" y="0"/>
                  </a:lnTo>
                  <a:lnTo>
                    <a:pt x="10958703" y="10805922"/>
                  </a:lnTo>
                  <a:lnTo>
                    <a:pt x="0" y="1080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1485884" y="780931"/>
            <a:ext cx="5142358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Gilda Display"/>
                <a:ea typeface="Gilda Display"/>
                <a:cs typeface="Gilda Display"/>
                <a:sym typeface="Gilda Display"/>
              </a:rPr>
              <a:t>Class Member Barcodes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945975">
            <a:off x="-7194258" y="4301490"/>
            <a:ext cx="10936025" cy="10299747"/>
          </a:xfrm>
          <a:custGeom>
            <a:avLst/>
            <a:gdLst/>
            <a:ahLst/>
            <a:cxnLst/>
            <a:rect r="r" b="b" t="t" l="l"/>
            <a:pathLst>
              <a:path h="10299747" w="10936025">
                <a:moveTo>
                  <a:pt x="0" y="0"/>
                </a:moveTo>
                <a:lnTo>
                  <a:pt x="10936025" y="0"/>
                </a:lnTo>
                <a:lnTo>
                  <a:pt x="10936025" y="10299748"/>
                </a:lnTo>
                <a:lnTo>
                  <a:pt x="0" y="10299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6805" y="3430058"/>
            <a:ext cx="8663309" cy="4818966"/>
          </a:xfrm>
          <a:custGeom>
            <a:avLst/>
            <a:gdLst/>
            <a:ahLst/>
            <a:cxnLst/>
            <a:rect r="r" b="b" t="t" l="l"/>
            <a:pathLst>
              <a:path h="4818966" w="8663309">
                <a:moveTo>
                  <a:pt x="0" y="0"/>
                </a:moveTo>
                <a:lnTo>
                  <a:pt x="8663309" y="0"/>
                </a:lnTo>
                <a:lnTo>
                  <a:pt x="8663309" y="4818966"/>
                </a:lnTo>
                <a:lnTo>
                  <a:pt x="0" y="48189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490447" y="663661"/>
            <a:ext cx="9283976" cy="1834616"/>
            <a:chOff x="0" y="0"/>
            <a:chExt cx="12378635" cy="2446155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523875"/>
              <a:ext cx="12378635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7877"/>
                </a:lnSpc>
              </a:pPr>
              <a:r>
                <a:rPr lang="en-US" b="true" sz="11253" spc="-337">
                  <a:solidFill>
                    <a:srgbClr val="335397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student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63766" y="1531729"/>
              <a:ext cx="12214869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PERSPECTIVE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449573" y="2915708"/>
            <a:ext cx="8324850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900"/>
              </a:lnSpc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Students can download the 5-Star Students App or log into the school webpage to: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449573" y="4325408"/>
            <a:ext cx="8324850" cy="445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View their points</a:t>
            </a:r>
          </a:p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View their live, upcoming, and previous hall passes</a:t>
            </a:r>
          </a:p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View their individual data (check-ins, participation history)</a:t>
            </a:r>
          </a:p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View the school event calendar and list of Activities</a:t>
            </a:r>
          </a:p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View and purchase rewards</a:t>
            </a:r>
          </a:p>
          <a:p>
            <a:pPr algn="l" marL="647700" indent="-323850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Display their Digital ID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53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437773">
            <a:off x="13770320" y="-6241286"/>
            <a:ext cx="12640239" cy="11904807"/>
          </a:xfrm>
          <a:custGeom>
            <a:avLst/>
            <a:gdLst/>
            <a:ahLst/>
            <a:cxnLst/>
            <a:rect r="r" b="b" t="t" l="l"/>
            <a:pathLst>
              <a:path h="11904807" w="12640239">
                <a:moveTo>
                  <a:pt x="0" y="0"/>
                </a:moveTo>
                <a:lnTo>
                  <a:pt x="12640239" y="0"/>
                </a:lnTo>
                <a:lnTo>
                  <a:pt x="12640239" y="11904806"/>
                </a:lnTo>
                <a:lnTo>
                  <a:pt x="0" y="11904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192468" y="1197956"/>
            <a:ext cx="2431222" cy="2604881"/>
          </a:xfrm>
          <a:custGeom>
            <a:avLst/>
            <a:gdLst/>
            <a:ahLst/>
            <a:cxnLst/>
            <a:rect r="r" b="b" t="t" l="l"/>
            <a:pathLst>
              <a:path h="2604881" w="2431222">
                <a:moveTo>
                  <a:pt x="0" y="0"/>
                </a:moveTo>
                <a:lnTo>
                  <a:pt x="2431222" y="0"/>
                </a:lnTo>
                <a:lnTo>
                  <a:pt x="2431222" y="2604881"/>
                </a:lnTo>
                <a:lnTo>
                  <a:pt x="0" y="26048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66750" y="2262272"/>
            <a:ext cx="14077950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How to track and reward behavior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66750" y="5143500"/>
            <a:ext cx="5448300" cy="3602831"/>
            <a:chOff x="0" y="0"/>
            <a:chExt cx="7264400" cy="480377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72644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Giving Points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165225"/>
              <a:ext cx="7264400" cy="3638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56"/>
                </a:lnSpc>
              </a:pPr>
              <a:r>
                <a:rPr lang="en-US" sz="2812" strike="noStrike" u="none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Teachers can quickly reward students by giving behavior points through the website and Manager App, streamlining the process for recognizing positive actions and achievements.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419850" y="5143500"/>
            <a:ext cx="5448300" cy="2231231"/>
            <a:chOff x="0" y="0"/>
            <a:chExt cx="7264400" cy="2974975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9525"/>
              <a:ext cx="72644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trike="noStrike" u="non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Class Management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165225"/>
              <a:ext cx="7264400" cy="1809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56"/>
                </a:lnSpc>
              </a:pPr>
              <a:r>
                <a:rPr lang="en-US" sz="2812" strike="noStrike" u="none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The Class Management tool allows teachers to efficiently issue points via their class roster(s).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172950" y="5143500"/>
            <a:ext cx="5448300" cy="4060031"/>
            <a:chOff x="0" y="0"/>
            <a:chExt cx="7264400" cy="5413375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9525"/>
              <a:ext cx="7264400" cy="61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b="true" sz="3000" strike="noStrike" u="non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Barcode Scanning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165225"/>
              <a:ext cx="7264400" cy="4248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56"/>
                </a:lnSpc>
              </a:pPr>
              <a:r>
                <a:rPr lang="en-US" sz="2812" strike="noStrike" u="none">
                  <a:solidFill>
                    <a:srgbClr val="FFFFFF"/>
                  </a:solidFill>
                  <a:latin typeface="HK Grotesk Light"/>
                  <a:ea typeface="HK Grotesk Light"/>
                  <a:cs typeface="HK Grotesk Light"/>
                  <a:sym typeface="HK Grotesk Light"/>
                </a:rPr>
                <a:t>Utilizing barcode scanning for behavior management simplifies the tracking process, allowing both teachers and students to engage seamlessly, with options for manual entry or camera scans for convenience.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66750" y="282017"/>
            <a:ext cx="9283976" cy="1834616"/>
            <a:chOff x="0" y="0"/>
            <a:chExt cx="12378635" cy="2446155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3875"/>
              <a:ext cx="12378635" cy="17624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877"/>
                </a:lnSpc>
              </a:pPr>
              <a:r>
                <a:rPr lang="en-US" sz="11253" spc="-337" b="true">
                  <a:solidFill>
                    <a:srgbClr val="000000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behavior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63766" y="1531729"/>
              <a:ext cx="12214869" cy="9144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45"/>
                </a:lnSpc>
              </a:pPr>
              <a:r>
                <a:rPr lang="en-US" sz="5100" spc="-102">
                  <a:solidFill>
                    <a:srgbClr val="FFFFFF"/>
                  </a:solidFill>
                  <a:latin typeface="Disket Mono"/>
                  <a:ea typeface="Disket Mono"/>
                  <a:cs typeface="Disket Mono"/>
                  <a:sym typeface="Disket Mono"/>
                </a:rPr>
                <a:t>MANAGEMENT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Garden Grove High School</dc:description>
  <dc:identifier>DAG_LiWfLHE</dc:identifier>
  <dcterms:modified xsi:type="dcterms:W3CDTF">2011-08-01T06:04:30Z</dcterms:modified>
  <cp:revision>1</cp:revision>
  <dc:title>Staff Presentation - Template</dc:title>
</cp:coreProperties>
</file>